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44" r:id="rId2"/>
    <p:sldId id="323" r:id="rId3"/>
    <p:sldId id="325" r:id="rId4"/>
    <p:sldId id="326" r:id="rId5"/>
    <p:sldId id="341" r:id="rId6"/>
    <p:sldId id="342" r:id="rId7"/>
    <p:sldId id="343" r:id="rId8"/>
    <p:sldId id="327" r:id="rId9"/>
    <p:sldId id="290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noge" initials="n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  <a:srgbClr val="FF00FF"/>
    <a:srgbClr val="0000FF"/>
    <a:srgbClr val="FFFFFF"/>
    <a:srgbClr val="87BF94"/>
    <a:srgbClr val="000099"/>
    <a:srgbClr val="FF0080"/>
    <a:srgbClr val="5D7E9D"/>
    <a:srgbClr val="191919"/>
    <a:srgbClr val="8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76" autoAdjust="0"/>
    <p:restoredTop sz="91734" autoAdjust="0"/>
  </p:normalViewPr>
  <p:slideViewPr>
    <p:cSldViewPr snapToObjects="1" showGuides="1">
      <p:cViewPr>
        <p:scale>
          <a:sx n="66" d="100"/>
          <a:sy n="66" d="100"/>
        </p:scale>
        <p:origin x="-798" y="-4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868100" cy="368681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F305B9D-78C6-4A5D-9B32-7977FB9835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045996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F28F4A-F5A3-4E6A-9037-23F20E502F3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722392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1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2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3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4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5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6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7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8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8347481A-176C-4BBC-8BD5-2A47C56644BC}" type="slidenum">
              <a:rPr lang="en-US"/>
              <a:pPr/>
              <a:t>9</a:t>
            </a:fld>
            <a:endParaRPr lang="en-US"/>
          </a:p>
        </p:txBody>
      </p:sp>
      <p:sp>
        <p:nvSpPr>
          <p:cNvPr id="10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4" descr="bluebackgorund"/>
          <p:cNvPicPr>
            <a:picLocks noChangeAspect="1" noChangeArrowheads="1"/>
          </p:cNvPicPr>
          <p:nvPr/>
        </p:nvPicPr>
        <p:blipFill>
          <a:blip r:embed="rId2" cstate="print"/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19697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527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/>
            </a:lvl1pPr>
          </a:lstStyle>
          <a:p>
            <a:fld id="{284D6318-AE6F-4A17-A9E2-80859898A6A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77515D-B8F6-4B77-BAD6-84B55900806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02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02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B1DB6A-4FEB-40A4-9CEC-224D58D489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37004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521C20-9CB9-4C54-AB84-16FEA9C2637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4E3575-2B66-4116-A9BB-A1E29D739B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15E45-16BD-4FE6-B4DE-DEA8DEA855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56AA37-0D0C-4C42-A8FE-EC0133C80A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37004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1B6EF4-A9EB-4AE6-80A3-723A0330414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1A37E-A75B-4BB7-B0E8-BD68B3929C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71E14-7400-4683-82AD-5EB164EC7F6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9A5CD1-6A25-4AEC-9F48-9F209BC671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24FFCA-FBC6-4599-966C-2FDD795344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0C4962-81EB-48A2-9DF8-E88B5A2840F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8" descr="bluebackgorund"/>
          <p:cNvPicPr>
            <a:picLocks noChangeAspect="1" noChangeArrowheads="1"/>
          </p:cNvPicPr>
          <p:nvPr/>
        </p:nvPicPr>
        <p:blipFill>
          <a:blip r:embed="rId15" cstate="print"/>
          <a:srcRect l="3816" t="1057" r="4581" b="179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3700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9B0982-F5AF-438C-ACFD-5EC51C38D58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matlab@cvtisr.sk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podpora.iss@cvtisr.sk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atlab.sk/" TargetMode="External"/><Relationship Id="rId13" Type="http://schemas.openxmlformats.org/officeDocument/2006/relationships/hyperlink" Target="http://www.mathworks.com/wbnr34346" TargetMode="External"/><Relationship Id="rId18" Type="http://schemas.openxmlformats.org/officeDocument/2006/relationships/hyperlink" Target="http://www.mathworks.com/wbnr49807" TargetMode="External"/><Relationship Id="rId26" Type="http://schemas.openxmlformats.org/officeDocument/2006/relationships/hyperlink" Target="http://www.mathworks.com/wbnr41475" TargetMode="External"/><Relationship Id="rId3" Type="http://schemas.openxmlformats.org/officeDocument/2006/relationships/hyperlink" Target="http://www.mathworks.com/" TargetMode="External"/><Relationship Id="rId21" Type="http://schemas.openxmlformats.org/officeDocument/2006/relationships/hyperlink" Target="http://www.mathworks.com/wbnr61957" TargetMode="External"/><Relationship Id="rId7" Type="http://schemas.openxmlformats.org/officeDocument/2006/relationships/hyperlink" Target="http://www.crzp.sk/" TargetMode="External"/><Relationship Id="rId12" Type="http://schemas.openxmlformats.org/officeDocument/2006/relationships/hyperlink" Target="http://www.mathworks.com/products/matlab/webinars.html?language=cs" TargetMode="External"/><Relationship Id="rId17" Type="http://schemas.openxmlformats.org/officeDocument/2006/relationships/hyperlink" Target="http://www.mathworks.com/wbnr38795" TargetMode="External"/><Relationship Id="rId25" Type="http://schemas.openxmlformats.org/officeDocument/2006/relationships/hyperlink" Target="http://www.mathworks.com/wbnr57720" TargetMode="External"/><Relationship Id="rId2" Type="http://schemas.openxmlformats.org/officeDocument/2006/relationships/notesSlide" Target="../notesSlides/notesSlide9.xml"/><Relationship Id="rId16" Type="http://schemas.openxmlformats.org/officeDocument/2006/relationships/hyperlink" Target="http://www.mathworks.com/wbnr52885" TargetMode="External"/><Relationship Id="rId20" Type="http://schemas.openxmlformats.org/officeDocument/2006/relationships/hyperlink" Target="http://www.mathworks.com/wbnr52266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crzp.sk/crzpopacxe?fn=resultform&amp;rankfield=true&amp;prequelF=&amp;fs=82B0749A23A3445E9BF61F717696B750" TargetMode="External"/><Relationship Id="rId11" Type="http://schemas.openxmlformats.org/officeDocument/2006/relationships/hyperlink" Target="http://www.mathworks.com/videos/getting-started-with-matlab-68985.html?s_tid=rwp_tutorial_ML_rp" TargetMode="External"/><Relationship Id="rId24" Type="http://schemas.openxmlformats.org/officeDocument/2006/relationships/hyperlink" Target="http://www.mathworks.com/wbnr61541" TargetMode="External"/><Relationship Id="rId5" Type="http://schemas.openxmlformats.org/officeDocument/2006/relationships/hyperlink" Target="http://www.humusoft.com/" TargetMode="External"/><Relationship Id="rId15" Type="http://schemas.openxmlformats.org/officeDocument/2006/relationships/hyperlink" Target="http://www.mathworks.com/wbnr53513" TargetMode="External"/><Relationship Id="rId23" Type="http://schemas.openxmlformats.org/officeDocument/2006/relationships/hyperlink" Target="http://www.mathworks.com/wbnr50737" TargetMode="External"/><Relationship Id="rId10" Type="http://schemas.openxmlformats.org/officeDocument/2006/relationships/hyperlink" Target="http://katalog.cvtisr.sk/opac?fn=main&amp;fs=7255AD0E95154EEA93386D74CD9D00BF" TargetMode="External"/><Relationship Id="rId19" Type="http://schemas.openxmlformats.org/officeDocument/2006/relationships/hyperlink" Target="http://www.mathworks.com/wbnr60584" TargetMode="External"/><Relationship Id="rId4" Type="http://schemas.openxmlformats.org/officeDocument/2006/relationships/hyperlink" Target="http://ezproxy.cvtisr.sk/" TargetMode="External"/><Relationship Id="rId9" Type="http://schemas.openxmlformats.org/officeDocument/2006/relationships/hyperlink" Target="http://books.google.com/" TargetMode="External"/><Relationship Id="rId14" Type="http://schemas.openxmlformats.org/officeDocument/2006/relationships/hyperlink" Target="http://www.mathworks.com/wbnr38716" TargetMode="External"/><Relationship Id="rId22" Type="http://schemas.openxmlformats.org/officeDocument/2006/relationships/hyperlink" Target="http://www.mathworks.com/wbnr59072" TargetMode="External"/><Relationship Id="rId27" Type="http://schemas.openxmlformats.org/officeDocument/2006/relationships/hyperlink" Target="https://www.facebook.com/humusoft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4" name="Rectangle 150"/>
          <p:cNvSpPr txBox="1">
            <a:spLocks noChangeArrowheads="1"/>
          </p:cNvSpPr>
          <p:nvPr/>
        </p:nvSpPr>
        <p:spPr bwMode="auto">
          <a:xfrm>
            <a:off x="-3760" y="74428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4400" b="1" i="1" u="none" strike="noStrike" kern="0" cap="none" spc="-200" normalizeH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Lucida Sans Unicode" pitchFamily="34" charset="0"/>
                <a:ea typeface="+mj-ea"/>
                <a:cs typeface="Lucida Sans Unicode" pitchFamily="34" charset="0"/>
              </a:rPr>
              <a:t>Novinky v systéme MATLAB</a:t>
            </a:r>
            <a:endParaRPr kumimoji="0" lang="sk-SK" sz="4400" b="1" i="1" u="none" strike="noStrike" kern="0" cap="none" spc="-200" normalizeH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Lucida Sans Unicode" pitchFamily="34" charset="0"/>
              <a:ea typeface="+mj-ea"/>
              <a:cs typeface="Lucida Sans Unicode" pitchFamily="34" charset="0"/>
            </a:endParaRPr>
          </a:p>
        </p:txBody>
      </p:sp>
      <p:pic>
        <p:nvPicPr>
          <p:cNvPr id="9220" name="Picture 4" descr="File:Matlab 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760" y="1264638"/>
            <a:ext cx="1828888" cy="1642674"/>
          </a:xfrm>
          <a:prstGeom prst="rect">
            <a:avLst/>
          </a:prstGeom>
          <a:noFill/>
        </p:spPr>
      </p:pic>
      <p:pic>
        <p:nvPicPr>
          <p:cNvPr id="9222" name="Picture 6" descr="File:Simulink Log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01092" y="1251781"/>
            <a:ext cx="1649325" cy="1649325"/>
          </a:xfrm>
          <a:prstGeom prst="rect">
            <a:avLst/>
          </a:prstGeom>
          <a:noFill/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236296" y="4185084"/>
            <a:ext cx="1611915" cy="16119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</p:pic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8200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6" name="Rectangle 12"/>
          <p:cNvSpPr>
            <a:spLocks noChangeArrowheads="1"/>
          </p:cNvSpPr>
          <p:nvPr/>
        </p:nvSpPr>
        <p:spPr bwMode="auto">
          <a:xfrm>
            <a:off x="-508" y="6201096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7" name="Rectangle 13"/>
          <p:cNvSpPr>
            <a:spLocks noChangeArrowheads="1"/>
          </p:cNvSpPr>
          <p:nvPr/>
        </p:nvSpPr>
        <p:spPr bwMode="auto">
          <a:xfrm>
            <a:off x="-508" y="628392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9" name="Rectangle 13"/>
          <p:cNvSpPr>
            <a:spLocks noChangeArrowheads="1"/>
          </p:cNvSpPr>
          <p:nvPr/>
        </p:nvSpPr>
        <p:spPr bwMode="auto">
          <a:xfrm>
            <a:off x="-508" y="682398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8" name="Rectangle 19"/>
          <p:cNvSpPr>
            <a:spLocks noChangeArrowheads="1"/>
          </p:cNvSpPr>
          <p:nvPr/>
        </p:nvSpPr>
        <p:spPr bwMode="auto">
          <a:xfrm>
            <a:off x="1115616" y="3212976"/>
            <a:ext cx="63727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107763" dir="18900000" algn="ctr" rotWithShape="0">
              <a:srgbClr val="000066">
                <a:alpha val="60000"/>
              </a:srgbClr>
            </a:outerShdw>
          </a:effectLst>
        </p:spPr>
        <p:txBody>
          <a:bodyPr wrap="square">
            <a:spAutoFit/>
          </a:bodyPr>
          <a:lstStyle/>
          <a:p>
            <a:pPr marL="2057400" lvl="4" indent="-2286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FFFF00"/>
              </a:buClr>
              <a:buFont typeface="Wingdings 2" pitchFamily="18" charset="2"/>
              <a:buChar char="A"/>
              <a:defRPr/>
            </a:pPr>
            <a:r>
              <a:rPr kumimoji="0" lang="sk-SK" sz="3600" b="1" i="1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Lucida Sans Unicode" pitchFamily="34" charset="0"/>
                <a:cs typeface="Lucida Sans Unicode" pitchFamily="34" charset="0"/>
              </a:rPr>
              <a:t> dávkový režim</a:t>
            </a:r>
            <a:endParaRPr kumimoji="0" lang="en-GB" sz="3600" b="1" i="1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Rectangle 150"/>
          <p:cNvSpPr txBox="1">
            <a:spLocks noChangeArrowheads="1"/>
          </p:cNvSpPr>
          <p:nvPr/>
        </p:nvSpPr>
        <p:spPr bwMode="auto">
          <a:xfrm>
            <a:off x="1588" y="630932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381000" dist="38100" dir="18900000" algn="b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r" eaLnBrk="0" hangingPunct="0"/>
            <a:r>
              <a:rPr lang="sk-SK" sz="2800" b="1" i="1" kern="0" smtClean="0"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latin typeface="Lucida Sans Unicode" pitchFamily="34" charset="0"/>
                <a:ea typeface="+mj-ea"/>
                <a:cs typeface="Lucida Sans Unicode" pitchFamily="34" charset="0"/>
              </a:rPr>
              <a:t>Mgr. D. Bošňák, ORIS. CVTI SR</a:t>
            </a:r>
            <a:endParaRPr lang="sk-SK" sz="3200" b="1" i="1" kern="0" dirty="0" smtClean="0"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latin typeface="Lucida Sans Unicode" pitchFamily="34" charset="0"/>
              <a:ea typeface="+mj-ea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8" name="BlokTextu 7"/>
          <p:cNvSpPr txBox="1"/>
          <p:nvPr/>
        </p:nvSpPr>
        <p:spPr>
          <a:xfrm flipH="1">
            <a:off x="2447764" y="894312"/>
            <a:ext cx="45005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Režim on-line a Dávkový režim </a:t>
            </a:r>
            <a:endParaRPr lang="sk-SK" sz="2000" b="1" dirty="0">
              <a:solidFill>
                <a:srgbClr val="FFFF00"/>
              </a:solidFill>
              <a:latin typeface="+mn-lt"/>
              <a:cs typeface="Lucida Sans Unicode" pitchFamily="34" charset="0"/>
            </a:endParaRPr>
          </a:p>
        </p:txBody>
      </p:sp>
      <p:pic>
        <p:nvPicPr>
          <p:cNvPr id="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4005064"/>
            <a:ext cx="515872" cy="1766667"/>
          </a:xfrm>
          <a:prstGeom prst="rect">
            <a:avLst/>
          </a:prstGeom>
          <a:noFill/>
        </p:spPr>
      </p:pic>
      <p:pic>
        <p:nvPicPr>
          <p:cNvPr id="1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83425" y="3988498"/>
            <a:ext cx="526225" cy="1766667"/>
          </a:xfrm>
          <a:prstGeom prst="rect">
            <a:avLst/>
          </a:prstGeom>
          <a:noFill/>
        </p:spPr>
      </p:pic>
      <p:pic>
        <p:nvPicPr>
          <p:cNvPr id="11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4005064"/>
            <a:ext cx="520427" cy="1766667"/>
          </a:xfrm>
          <a:prstGeom prst="rect">
            <a:avLst/>
          </a:prstGeom>
          <a:noFill/>
        </p:spPr>
      </p:pic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0422" y="4005063"/>
            <a:ext cx="520842" cy="1766667"/>
          </a:xfrm>
          <a:prstGeom prst="rect">
            <a:avLst/>
          </a:prstGeom>
          <a:noFill/>
        </p:spPr>
      </p:pic>
      <p:sp>
        <p:nvSpPr>
          <p:cNvPr id="16" name="Obojsmerná vodorovná šípka 15"/>
          <p:cNvSpPr/>
          <p:nvPr/>
        </p:nvSpPr>
        <p:spPr>
          <a:xfrm rot="16200000">
            <a:off x="5534559" y="3546561"/>
            <a:ext cx="425013" cy="189891"/>
          </a:xfrm>
          <a:prstGeom prst="leftRightArrow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/>
          </a:p>
        </p:txBody>
      </p:sp>
      <p:sp>
        <p:nvSpPr>
          <p:cNvPr id="17" name="Obojsmerná vodorovná šípka 16"/>
          <p:cNvSpPr/>
          <p:nvPr/>
        </p:nvSpPr>
        <p:spPr>
          <a:xfrm rot="18541506">
            <a:off x="3489764" y="2283320"/>
            <a:ext cx="497915" cy="231913"/>
          </a:xfrm>
          <a:prstGeom prst="leftRightArrow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>
              <a:solidFill>
                <a:srgbClr val="0070C0"/>
              </a:solidFill>
            </a:endParaRPr>
          </a:p>
        </p:txBody>
      </p:sp>
      <p:sp>
        <p:nvSpPr>
          <p:cNvPr id="18" name="Zaoblený obdĺžnik 17"/>
          <p:cNvSpPr/>
          <p:nvPr/>
        </p:nvSpPr>
        <p:spPr>
          <a:xfrm>
            <a:off x="4427984" y="3933056"/>
            <a:ext cx="2443370" cy="1921565"/>
          </a:xfrm>
          <a:prstGeom prst="roundRect">
            <a:avLst/>
          </a:prstGeom>
          <a:solidFill>
            <a:schemeClr val="accent1">
              <a:alpha val="6000"/>
            </a:schemeClr>
          </a:solidFill>
          <a:ln w="12700">
            <a:solidFill>
              <a:srgbClr val="0070C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/>
          </a:p>
        </p:txBody>
      </p:sp>
      <p:sp>
        <p:nvSpPr>
          <p:cNvPr id="21" name="Obojsmerná vodorovná šípka 20"/>
          <p:cNvSpPr/>
          <p:nvPr/>
        </p:nvSpPr>
        <p:spPr>
          <a:xfrm rot="13186860">
            <a:off x="3724466" y="3489444"/>
            <a:ext cx="497915" cy="231913"/>
          </a:xfrm>
          <a:prstGeom prst="leftRightArrow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>
              <a:solidFill>
                <a:srgbClr val="0070C0"/>
              </a:solidFill>
            </a:endParaRPr>
          </a:p>
        </p:txBody>
      </p:sp>
      <p:sp>
        <p:nvSpPr>
          <p:cNvPr id="23" name="BlokTextu 22"/>
          <p:cNvSpPr txBox="1"/>
          <p:nvPr/>
        </p:nvSpPr>
        <p:spPr>
          <a:xfrm>
            <a:off x="827585" y="1569566"/>
            <a:ext cx="2454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329 používateľov</a:t>
            </a:r>
            <a:endParaRPr lang="en-US" sz="2000" dirty="0" smtClean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  <a:p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14 inštitúcií</a:t>
            </a:r>
            <a:r>
              <a:rPr lang="en-US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 </a:t>
            </a:r>
          </a:p>
          <a:p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68 modulov</a:t>
            </a:r>
            <a:endParaRPr lang="sk-SK" sz="2000" dirty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827583" y="2636912"/>
            <a:ext cx="231048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Časť používateľov </a:t>
            </a: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pristupuje individuálne na terminálový </a:t>
            </a:r>
            <a:b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</a:b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server </a:t>
            </a: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a on-line ladí</a:t>
            </a:r>
            <a:endParaRPr lang="sk-SK" sz="2000" dirty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25" name="BlokTextu 24"/>
          <p:cNvSpPr txBox="1"/>
          <p:nvPr/>
        </p:nvSpPr>
        <p:spPr>
          <a:xfrm>
            <a:off x="6948264" y="4257092"/>
            <a:ext cx="205121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Výhoda: </a:t>
            </a:r>
            <a:r>
              <a:rPr lang="sk-SK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každý môže </a:t>
            </a:r>
            <a:r>
              <a:rPr lang="sk-SK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dostať až 80</a:t>
            </a: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výpočtový</a:t>
            </a:r>
            <a:r>
              <a:rPr lang="en-US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sk-SK" sz="20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 </a:t>
            </a:r>
            <a:r>
              <a:rPr lang="sk-SK" sz="2000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jadier</a:t>
            </a:r>
          </a:p>
        </p:txBody>
      </p:sp>
      <p:sp>
        <p:nvSpPr>
          <p:cNvPr id="26" name="Obojsmerná vodorovná šípka 25"/>
          <p:cNvSpPr/>
          <p:nvPr/>
        </p:nvSpPr>
        <p:spPr>
          <a:xfrm rot="5400000">
            <a:off x="5414579" y="2370397"/>
            <a:ext cx="706994" cy="231913"/>
          </a:xfrm>
          <a:prstGeom prst="leftRightArrow">
            <a:avLst/>
          </a:prstGeom>
          <a:solidFill>
            <a:srgbClr val="C00000"/>
          </a:solidFill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/>
          </a:p>
        </p:txBody>
      </p:sp>
      <p:sp>
        <p:nvSpPr>
          <p:cNvPr id="27" name="BlokTextu 26"/>
          <p:cNvSpPr txBox="1"/>
          <p:nvPr/>
        </p:nvSpPr>
        <p:spPr>
          <a:xfrm>
            <a:off x="6148145" y="2492896"/>
            <a:ext cx="2995855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Časť používateľov v</a:t>
            </a:r>
            <a:r>
              <a:rPr lang="en-US" sz="20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y</a:t>
            </a:r>
            <a:r>
              <a:rPr lang="sk-SK" sz="2000" dirty="0" err="1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tvára</a:t>
            </a:r>
            <a:r>
              <a:rPr lang="sk-SK" sz="20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 dávky pre dávkový režim „</a:t>
            </a:r>
            <a:r>
              <a:rPr lang="sk-SK" sz="2000" dirty="0" err="1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MaTron</a:t>
            </a:r>
            <a:r>
              <a:rPr lang="sk-SK" sz="2000" dirty="0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“ a počíta </a:t>
            </a:r>
            <a:r>
              <a:rPr lang="sk-SK" sz="2000" dirty="0" err="1" smtClean="0">
                <a:solidFill>
                  <a:schemeClr val="bg1"/>
                </a:solidFill>
                <a:latin typeface="+mj-lt"/>
                <a:cs typeface="Lucida Sans Unicode" pitchFamily="34" charset="0"/>
              </a:rPr>
              <a:t>off-line</a:t>
            </a:r>
            <a:endParaRPr lang="sk-SK" sz="2000" dirty="0" smtClean="0">
              <a:solidFill>
                <a:schemeClr val="bg1"/>
              </a:solidFill>
              <a:latin typeface="+mj-lt"/>
              <a:cs typeface="Lucida Sans Unicode" pitchFamily="34" charset="0"/>
            </a:endParaRPr>
          </a:p>
        </p:txBody>
      </p:sp>
      <p:pic>
        <p:nvPicPr>
          <p:cNvPr id="28" name="Picture 10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7585" y="4575904"/>
            <a:ext cx="1656184" cy="657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" name="Obojsmerná vodorovná šípka 28"/>
          <p:cNvSpPr/>
          <p:nvPr/>
        </p:nvSpPr>
        <p:spPr>
          <a:xfrm rot="18798345">
            <a:off x="2633966" y="3573743"/>
            <a:ext cx="497915" cy="231913"/>
          </a:xfrm>
          <a:prstGeom prst="leftRightArrow">
            <a:avLst/>
          </a:prstGeom>
          <a:solidFill>
            <a:srgbClr val="0070C0"/>
          </a:solidFill>
          <a:ln w="127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sk-SK" sz="1100">
              <a:solidFill>
                <a:srgbClr val="0070C0"/>
              </a:solidFill>
            </a:endParaRPr>
          </a:p>
        </p:txBody>
      </p:sp>
      <p:pic>
        <p:nvPicPr>
          <p:cNvPr id="3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35896" y="1700808"/>
            <a:ext cx="4419600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BlokTextu 30"/>
          <p:cNvSpPr txBox="1"/>
          <p:nvPr/>
        </p:nvSpPr>
        <p:spPr>
          <a:xfrm>
            <a:off x="755576" y="5346789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dirty="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Používatelia sa delia o výpočtové jadrá</a:t>
            </a:r>
            <a:r>
              <a:rPr lang="sk-SK" sz="20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+mn-lt"/>
                <a:cs typeface="Lucida Sans Unicode" pitchFamily="34" charset="0"/>
              </a:rPr>
              <a:t>, ktoré sú </a:t>
            </a:r>
            <a:r>
              <a:rPr lang="sk-SK" sz="2000" smtClean="0">
                <a:solidFill>
                  <a:schemeClr val="tx1">
                    <a:lumMod val="20000"/>
                    <a:lumOff val="80000"/>
                  </a:schemeClr>
                </a:solidFill>
                <a:latin typeface="+mn-lt"/>
                <a:cs typeface="Lucida Sans Unicode" pitchFamily="34" charset="0"/>
              </a:rPr>
              <a:t>k dispozícii </a:t>
            </a:r>
            <a:endParaRPr lang="sk-SK" sz="2000" dirty="0">
              <a:solidFill>
                <a:schemeClr val="tx1">
                  <a:lumMod val="20000"/>
                  <a:lumOff val="80000"/>
                </a:schemeClr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32" name="Kocka 31"/>
          <p:cNvSpPr/>
          <p:nvPr/>
        </p:nvSpPr>
        <p:spPr>
          <a:xfrm>
            <a:off x="3282081" y="2695834"/>
            <a:ext cx="353815" cy="733165"/>
          </a:xfrm>
          <a:prstGeom prst="cub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b="1" dirty="0" smtClean="0">
                <a:latin typeface="Arial" pitchFamily="34" charset="0"/>
                <a:cs typeface="Arial" pitchFamily="34" charset="0"/>
              </a:rPr>
              <a:t>TS</a:t>
            </a:r>
            <a:endParaRPr lang="sk-SK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BlokTextu 32"/>
          <p:cNvSpPr txBox="1"/>
          <p:nvPr/>
        </p:nvSpPr>
        <p:spPr>
          <a:xfrm>
            <a:off x="0" y="261610"/>
            <a:ext cx="910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800" smtClean="0">
                <a:solidFill>
                  <a:schemeClr val="bg1"/>
                </a:solidFill>
              </a:rPr>
              <a:t>Architektúra systému</a:t>
            </a:r>
            <a:endParaRPr lang="sk-SK" sz="2800">
              <a:solidFill>
                <a:schemeClr val="bg1"/>
              </a:solidFill>
            </a:endParaRPr>
          </a:p>
        </p:txBody>
      </p:sp>
      <p:pic>
        <p:nvPicPr>
          <p:cNvPr id="34" name="Obrázok 33" descr="MaTron1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280564" y="2869848"/>
            <a:ext cx="887128" cy="487144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7" name="BlokTextu 16"/>
          <p:cNvSpPr txBox="1"/>
          <p:nvPr/>
        </p:nvSpPr>
        <p:spPr>
          <a:xfrm>
            <a:off x="4376718" y="1719263"/>
            <a:ext cx="4766778" cy="41703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1950" indent="-361950">
              <a:buFont typeface="Wingdings" pitchFamily="2" charset="2"/>
              <a:buChar char="q"/>
            </a:pPr>
            <a:r>
              <a:rPr lang="sk-SK" sz="2000" b="1" smtClean="0">
                <a:solidFill>
                  <a:schemeClr val="bg1"/>
                </a:solidFill>
                <a:latin typeface="+mn-lt"/>
                <a:cs typeface="Lucida Sans Unicode" pitchFamily="34" charset="0"/>
              </a:rPr>
              <a:t>Registračný formulár </a:t>
            </a:r>
            <a:r>
              <a:rPr lang="sk-SK" sz="2000" b="1" dirty="0" smtClean="0">
                <a:solidFill>
                  <a:schemeClr val="bg1"/>
                </a:solidFill>
                <a:latin typeface="+mn-lt"/>
                <a:cs typeface="Lucida Sans Unicode" pitchFamily="34" charset="0"/>
              </a:rPr>
              <a:t>na portáli </a:t>
            </a:r>
            <a:r>
              <a:rPr lang="sk-SK" sz="2000" b="1" dirty="0" err="1" smtClean="0">
                <a:solidFill>
                  <a:schemeClr val="bg1"/>
                </a:solidFill>
                <a:latin typeface="+mn-lt"/>
                <a:cs typeface="Lucida Sans Unicode" pitchFamily="34" charset="0"/>
              </a:rPr>
              <a:t>iss.cvtisr.sk</a:t>
            </a:r>
            <a:r>
              <a:rPr lang="sk-SK" sz="2000" b="1" dirty="0" smtClean="0">
                <a:solidFill>
                  <a:schemeClr val="bg1"/>
                </a:solidFill>
                <a:latin typeface="+mn-lt"/>
                <a:cs typeface="Lucida Sans Unicode" pitchFamily="34" charset="0"/>
              </a:rPr>
              <a:t>:</a:t>
            </a:r>
          </a:p>
          <a:p>
            <a:pPr marL="819150" lvl="1" indent="-361950">
              <a:spcBef>
                <a:spcPts val="600"/>
              </a:spcBef>
              <a:buFont typeface="Courier New" pitchFamily="49" charset="0"/>
              <a:buChar char="o"/>
            </a:pPr>
            <a:r>
              <a:rPr lang="sk-SK" sz="2000" dirty="0" err="1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Zazmluvnená</a:t>
            </a: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 inštitúcia</a:t>
            </a:r>
            <a:b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</a:b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STU, UKF, UCM, UK, SAV, ŽU, TUKE</a:t>
            </a: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, AOS</a:t>
            </a: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, UPJŠ, UNIPO</a:t>
            </a: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, TUZVO,EUBA, UNIAG, CVTI SR</a:t>
            </a:r>
            <a:endParaRPr lang="sk-SK" sz="2000" dirty="0" smtClean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  <a:p>
            <a:pPr marL="819150" lvl="1" indent="-361950">
              <a:buFont typeface="Courier New" pitchFamily="49" charset="0"/>
              <a:buChar char="o"/>
            </a:pP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IP (</a:t>
            </a:r>
            <a:r>
              <a:rPr lang="sk-SK" sz="2000" dirty="0" err="1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Alma</a:t>
            </a: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 mater)</a:t>
            </a:r>
          </a:p>
          <a:p>
            <a:pPr marL="819150" lvl="1" indent="-361950">
              <a:buFont typeface="Courier New" pitchFamily="49" charset="0"/>
              <a:buChar char="o"/>
            </a:pP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Výnimky rieši </a:t>
            </a:r>
            <a:r>
              <a:rPr lang="sk-SK" sz="2000" dirty="0" err="1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Helpdesk</a:t>
            </a:r>
            <a:endParaRPr lang="sk-SK" sz="2000" dirty="0" smtClean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  <a:p>
            <a:pPr marL="819150" lvl="1" indent="-361950">
              <a:buFont typeface="Courier New" pitchFamily="49" charset="0"/>
              <a:buChar char="o"/>
            </a:pPr>
            <a:r>
              <a:rPr lang="sk-SK" sz="2000" dirty="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Vygenerovanie konta a hesla (</a:t>
            </a: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zmena)</a:t>
            </a:r>
          </a:p>
          <a:p>
            <a:pPr marL="819150" lvl="1" indent="-361950">
              <a:buFont typeface="Courier New" pitchFamily="49" charset="0"/>
              <a:buChar char="o"/>
            </a:pPr>
            <a:r>
              <a:rPr lang="sk-SK" sz="2000" smtClean="0">
                <a:solidFill>
                  <a:schemeClr val="accent1"/>
                </a:solidFill>
                <a:latin typeface="+mn-lt"/>
                <a:cs typeface="Lucida Sans Unicode" pitchFamily="34" charset="0"/>
              </a:rPr>
              <a:t>Zaslanie na uvedenú e-mailovú adresu</a:t>
            </a:r>
            <a:endParaRPr lang="sk-SK" sz="2000" dirty="0" smtClean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  <a:p>
            <a:pPr marL="819150" lvl="1" indent="-361950">
              <a:buFont typeface="Courier New" pitchFamily="49" charset="0"/>
              <a:buChar char="o"/>
            </a:pPr>
            <a:endParaRPr lang="sk-SK" sz="2000" dirty="0">
              <a:solidFill>
                <a:schemeClr val="accent1"/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19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Prihlásenie do systému</a:t>
            </a:r>
            <a:endParaRPr kumimoji="0" lang="sk-SK" sz="280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Lucida Sans Unicode" pitchFamily="34" charset="0"/>
            </a:endParaRPr>
          </a:p>
        </p:txBody>
      </p:sp>
      <p:pic>
        <p:nvPicPr>
          <p:cNvPr id="21" name="Obrázok 20" descr="Registr_for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504" y="1719263"/>
            <a:ext cx="4154228" cy="4064115"/>
          </a:xfrm>
          <a:prstGeom prst="rect">
            <a:avLst/>
          </a:prstGeom>
        </p:spPr>
      </p:pic>
      <p:grpSp>
        <p:nvGrpSpPr>
          <p:cNvPr id="2" name="Skupina 27"/>
          <p:cNvGrpSpPr/>
          <p:nvPr/>
        </p:nvGrpSpPr>
        <p:grpSpPr>
          <a:xfrm>
            <a:off x="4335202" y="2996952"/>
            <a:ext cx="644486" cy="575081"/>
            <a:chOff x="2533880" y="5343180"/>
            <a:chExt cx="716096" cy="638979"/>
          </a:xfrm>
        </p:grpSpPr>
        <p:pic>
          <p:nvPicPr>
            <p:cNvPr id="15" name="Picture 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555776" y="5373217"/>
              <a:ext cx="648072" cy="6014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6" name="Vývojový diagram: proces 15"/>
            <p:cNvSpPr/>
            <p:nvPr/>
          </p:nvSpPr>
          <p:spPr>
            <a:xfrm>
              <a:off x="2533880" y="5343180"/>
              <a:ext cx="716096" cy="638979"/>
            </a:xfrm>
            <a:prstGeom prst="flowChartProcess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k-SK"/>
            </a:p>
          </p:txBody>
        </p:sp>
      </p:grpSp>
      <p:sp>
        <p:nvSpPr>
          <p:cNvPr id="22" name="BlokTextu 21"/>
          <p:cNvSpPr txBox="1"/>
          <p:nvPr/>
        </p:nvSpPr>
        <p:spPr>
          <a:xfrm flipH="1">
            <a:off x="35496" y="894312"/>
            <a:ext cx="910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smtClean="0">
                <a:solidFill>
                  <a:srgbClr val="FFFF00"/>
                </a:solidFill>
                <a:latin typeface="+mn-lt"/>
                <a:cs typeface="Arial" pitchFamily="34" charset="0"/>
              </a:rPr>
              <a:t>Registrácia</a:t>
            </a:r>
            <a:r>
              <a:rPr lang="sk-SK" sz="200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 </a:t>
            </a:r>
            <a:r>
              <a:rPr lang="sk-SK" sz="2000" dirty="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používateľa</a:t>
            </a:r>
            <a:endParaRPr lang="sk-SK" sz="2000" dirty="0">
              <a:solidFill>
                <a:srgbClr val="FFFF00"/>
              </a:solidFill>
              <a:latin typeface="+mn-lt"/>
              <a:cs typeface="Lucida Sans Unicode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8" name="BlokTextu 7"/>
          <p:cNvSpPr txBox="1"/>
          <p:nvPr/>
        </p:nvSpPr>
        <p:spPr>
          <a:xfrm flipH="1">
            <a:off x="35496" y="894312"/>
            <a:ext cx="910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dirty="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On-line režim</a:t>
            </a:r>
            <a:endParaRPr lang="sk-SK" sz="2000" b="1" dirty="0">
              <a:solidFill>
                <a:srgbClr val="FFFF00"/>
              </a:solidFill>
              <a:latin typeface="+mn-lt"/>
              <a:cs typeface="Lucida Sans Unicode" pitchFamily="34" charset="0"/>
            </a:endParaRPr>
          </a:p>
        </p:txBody>
      </p:sp>
      <p:pic>
        <p:nvPicPr>
          <p:cNvPr id="9" name="Obrázok 8" descr="mklient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1294422"/>
            <a:ext cx="4716524" cy="2983243"/>
          </a:xfrm>
          <a:prstGeom prst="rect">
            <a:avLst/>
          </a:prstGeom>
        </p:spPr>
      </p:pic>
      <p:sp>
        <p:nvSpPr>
          <p:cNvPr id="10" name="BlokTextu 9"/>
          <p:cNvSpPr txBox="1"/>
          <p:nvPr/>
        </p:nvSpPr>
        <p:spPr>
          <a:xfrm flipH="1">
            <a:off x="2339752" y="4277665"/>
            <a:ext cx="680374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2000" b="1" dirty="0" err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Prihl</a:t>
            </a:r>
            <a:r>
              <a:rPr lang="sk-SK" sz="2000" b="1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. meno: </a:t>
            </a:r>
            <a:r>
              <a:rPr lang="sk-SK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vav</a:t>
            </a:r>
            <a:r>
              <a:rPr lang="en-US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\</a:t>
            </a:r>
            <a:r>
              <a:rPr lang="sk-SK" sz="20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meno.priezvisko</a:t>
            </a:r>
            <a:endParaRPr lang="sk-SK" sz="20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sk-SK" sz="2000" b="1" dirty="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Heslo: 	</a:t>
            </a:r>
            <a:r>
              <a:rPr lang="sk-SK" sz="2000" smtClean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	musí mať aspoň 8 znakov a skladať sa z:</a:t>
            </a:r>
          </a:p>
          <a:p>
            <a:pPr marL="1797050"/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číslic, </a:t>
            </a:r>
          </a:p>
          <a:p>
            <a:pPr marL="1797050"/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malých a </a:t>
            </a:r>
          </a:p>
          <a:p>
            <a:pPr marL="1797050"/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veľkých písmen (bez diakritiky a medzier)</a:t>
            </a:r>
          </a:p>
          <a:p>
            <a:pPr marL="1797050"/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- a niektorého zo špeciálnych znakov:</a:t>
            </a:r>
            <a:b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</a:br>
            <a:r>
              <a:rPr lang="sk-SK" sz="20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sk-SK" sz="2000" b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_ . ! @ $ * = - ?</a:t>
            </a:r>
          </a:p>
        </p:txBody>
      </p:sp>
      <p:sp>
        <p:nvSpPr>
          <p:cNvPr id="11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Prihlásenie do systému</a:t>
            </a:r>
            <a:endParaRPr kumimoji="0" lang="sk-SK" sz="280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Lucida Sans Unicode" pitchFamily="34" charset="0"/>
            </a:endParaRPr>
          </a:p>
        </p:txBody>
      </p:sp>
      <p:sp>
        <p:nvSpPr>
          <p:cNvPr id="17" name="Pravouhlý trojuholník 16"/>
          <p:cNvSpPr/>
          <p:nvPr/>
        </p:nvSpPr>
        <p:spPr>
          <a:xfrm rot="21097270">
            <a:off x="672280" y="3267415"/>
            <a:ext cx="2295220" cy="521423"/>
          </a:xfrm>
          <a:prstGeom prst="rtTriangle">
            <a:avLst/>
          </a:prstGeom>
          <a:solidFill>
            <a:schemeClr val="accent1">
              <a:alpha val="37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6383" y="3465004"/>
            <a:ext cx="43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BlokTextu 17"/>
          <p:cNvSpPr txBox="1"/>
          <p:nvPr/>
        </p:nvSpPr>
        <p:spPr>
          <a:xfrm>
            <a:off x="251521" y="1294422"/>
            <a:ext cx="208823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mtClean="0">
                <a:solidFill>
                  <a:srgbClr val="FFFF00"/>
                </a:solidFill>
              </a:rPr>
              <a:t>Program vo Win</a:t>
            </a:r>
            <a:r>
              <a:rPr lang="sk-SK" smtClean="0"/>
              <a:t>:</a:t>
            </a:r>
            <a:br>
              <a:rPr lang="sk-SK" smtClean="0"/>
            </a:br>
            <a:r>
              <a:rPr lang="sk-SK" b="1" smtClean="0">
                <a:solidFill>
                  <a:srgbClr val="FFFF00"/>
                </a:solidFill>
                <a:sym typeface="Wingdings"/>
              </a:rPr>
              <a:t></a:t>
            </a:r>
            <a:r>
              <a:rPr lang="sk-SK" smtClean="0">
                <a:sym typeface="Wingdings"/>
              </a:rPr>
              <a:t> </a:t>
            </a:r>
            <a:r>
              <a:rPr lang="sk-SK" smtClean="0"/>
              <a:t>Príslušenstvo</a:t>
            </a:r>
          </a:p>
          <a:p>
            <a:pPr>
              <a:spcBef>
                <a:spcPts val="600"/>
              </a:spcBef>
            </a:pPr>
            <a:r>
              <a:rPr lang="sk-SK" smtClean="0">
                <a:solidFill>
                  <a:schemeClr val="bg1"/>
                </a:solidFill>
              </a:rPr>
              <a:t>Pripojenie vzdialenej plochy </a:t>
            </a:r>
          </a:p>
          <a:p>
            <a:pPr>
              <a:spcBef>
                <a:spcPts val="600"/>
              </a:spcBef>
            </a:pPr>
            <a:r>
              <a:rPr lang="sk-SK" i="1" smtClean="0">
                <a:solidFill>
                  <a:schemeClr val="bg1"/>
                </a:solidFill>
              </a:rPr>
              <a:t>Remote Desktop Connection</a:t>
            </a:r>
          </a:p>
          <a:p>
            <a:r>
              <a:rPr lang="sk-SK" i="1" smtClean="0">
                <a:solidFill>
                  <a:schemeClr val="bg1"/>
                </a:solidFill>
              </a:rPr>
              <a:t>(mstsc.exe)</a:t>
            </a:r>
          </a:p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21" name="BlokTextu 20"/>
          <p:cNvSpPr txBox="1"/>
          <p:nvPr/>
        </p:nvSpPr>
        <p:spPr>
          <a:xfrm>
            <a:off x="251521" y="3953283"/>
            <a:ext cx="2088232" cy="12772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600"/>
              </a:spcBef>
            </a:pPr>
            <a:r>
              <a:rPr lang="sk-SK" smtClean="0">
                <a:solidFill>
                  <a:srgbClr val="FFFF00"/>
                </a:solidFill>
              </a:rPr>
              <a:t>Program v Linuxe</a:t>
            </a:r>
            <a:r>
              <a:rPr lang="sk-SK" smtClean="0"/>
              <a:t>:</a:t>
            </a:r>
            <a:br>
              <a:rPr lang="sk-SK" smtClean="0"/>
            </a:br>
            <a:r>
              <a:rPr lang="sk-SK" smtClean="0">
                <a:solidFill>
                  <a:schemeClr val="bg1"/>
                </a:solidFill>
                <a:sym typeface="Wingdings"/>
              </a:rPr>
              <a:t>RDP klient  pre Win NT TS </a:t>
            </a:r>
          </a:p>
          <a:p>
            <a:pPr>
              <a:spcBef>
                <a:spcPts val="600"/>
              </a:spcBef>
            </a:pPr>
            <a:r>
              <a:rPr lang="sk-SK" smtClean="0">
                <a:solidFill>
                  <a:schemeClr val="bg1"/>
                </a:solidFill>
                <a:sym typeface="Wingdings"/>
              </a:rPr>
              <a:t>(remmina)</a:t>
            </a:r>
            <a:endParaRPr lang="sk-SK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8" name="BlokTextu 7"/>
          <p:cNvSpPr txBox="1"/>
          <p:nvPr/>
        </p:nvSpPr>
        <p:spPr>
          <a:xfrm flipH="1">
            <a:off x="35496" y="894312"/>
            <a:ext cx="9108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k-SK" sz="2000" b="1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Dávkový </a:t>
            </a:r>
            <a:r>
              <a:rPr lang="sk-SK" sz="2000" b="1" dirty="0" smtClean="0">
                <a:solidFill>
                  <a:srgbClr val="FFFF00"/>
                </a:solidFill>
                <a:latin typeface="+mn-lt"/>
                <a:cs typeface="Lucida Sans Unicode" pitchFamily="34" charset="0"/>
              </a:rPr>
              <a:t>režim</a:t>
            </a:r>
            <a:endParaRPr lang="sk-SK" sz="2000" b="1" dirty="0">
              <a:solidFill>
                <a:srgbClr val="FFFF00"/>
              </a:solidFill>
              <a:latin typeface="+mn-lt"/>
              <a:cs typeface="Lucida Sans Unicode" pitchFamily="34" charset="0"/>
            </a:endParaRPr>
          </a:p>
        </p:txBody>
      </p:sp>
      <p:sp>
        <p:nvSpPr>
          <p:cNvPr id="11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Prihlásenie do systému</a:t>
            </a:r>
            <a:endParaRPr kumimoji="0" lang="sk-SK" sz="280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Lucida Sans Unicode" pitchFamily="34" charset="0"/>
            </a:endParaRPr>
          </a:p>
        </p:txBody>
      </p:sp>
      <p:pic>
        <p:nvPicPr>
          <p:cNvPr id="12" name="Obrázok 11" descr="MaTron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1294422"/>
            <a:ext cx="7560332" cy="4925322"/>
          </a:xfrm>
          <a:prstGeom prst="rect">
            <a:avLst/>
          </a:prstGeom>
        </p:spPr>
      </p:pic>
      <p:pic>
        <p:nvPicPr>
          <p:cNvPr id="15" name="Obrázok 14" descr="MaTron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55576" y="2068175"/>
            <a:ext cx="7560332" cy="4151569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Kocka 15"/>
          <p:cNvSpPr/>
          <p:nvPr/>
        </p:nvSpPr>
        <p:spPr>
          <a:xfrm>
            <a:off x="4463988" y="5262115"/>
            <a:ext cx="576064" cy="866221"/>
          </a:xfrm>
          <a:prstGeom prst="cub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dirty="0" smtClean="0">
                <a:latin typeface="Lucida Sans Unicode" pitchFamily="34" charset="0"/>
                <a:cs typeface="Lucida Sans Unicode" pitchFamily="34" charset="0"/>
              </a:rPr>
              <a:t>TS</a:t>
            </a:r>
            <a:endParaRPr lang="sk-SK" dirty="0">
              <a:latin typeface="Lucida Sans Unicode" pitchFamily="34" charset="0"/>
              <a:cs typeface="Lucida Sans Unicode" pitchFamily="34" charset="0"/>
            </a:endParaRPr>
          </a:p>
        </p:txBody>
      </p:sp>
      <p:pic>
        <p:nvPicPr>
          <p:cNvPr id="25" name="Obrázok 24" descr="MaTron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7618" y="933240"/>
            <a:ext cx="3192167" cy="1752899"/>
          </a:xfrm>
          <a:prstGeom prst="rect">
            <a:avLst/>
          </a:prstGeom>
        </p:spPr>
      </p:pic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1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Dávkový režim </a:t>
            </a:r>
            <a:r>
              <a:rPr kumimoji="0" lang="sk-SK" sz="280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(off-line)</a:t>
            </a:r>
            <a:endParaRPr kumimoji="0" lang="sk-SK" sz="280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Lucida Sans Unicode" pitchFamily="34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3548" y="5300195"/>
            <a:ext cx="67627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Obojsmerná vodorovná šípka 14"/>
          <p:cNvSpPr/>
          <p:nvPr/>
        </p:nvSpPr>
        <p:spPr>
          <a:xfrm>
            <a:off x="3669785" y="5481228"/>
            <a:ext cx="555844" cy="21399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FF00"/>
              </a:solidFill>
            </a:endParaRPr>
          </a:p>
        </p:txBody>
      </p:sp>
      <p:pic>
        <p:nvPicPr>
          <p:cNvPr id="1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27784" y="5262066"/>
            <a:ext cx="68580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Obojsmerná vodorovná šípka 17"/>
          <p:cNvSpPr/>
          <p:nvPr/>
        </p:nvSpPr>
        <p:spPr>
          <a:xfrm>
            <a:off x="1763688" y="5481228"/>
            <a:ext cx="555844" cy="213998"/>
          </a:xfrm>
          <a:prstGeom prst="left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>
              <a:solidFill>
                <a:srgbClr val="FFFF00"/>
              </a:solidFill>
            </a:endParaRPr>
          </a:p>
        </p:txBody>
      </p:sp>
      <p:sp>
        <p:nvSpPr>
          <p:cNvPr id="19" name="BlokTextu 18"/>
          <p:cNvSpPr txBox="1"/>
          <p:nvPr/>
        </p:nvSpPr>
        <p:spPr>
          <a:xfrm>
            <a:off x="1277634" y="3552542"/>
            <a:ext cx="62646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FF00"/>
                </a:solidFill>
              </a:rPr>
              <a:t>B. Príprava dávky – jobu:</a:t>
            </a:r>
          </a:p>
          <a:p>
            <a:pPr marL="627063"/>
            <a:r>
              <a:rPr lang="sk-SK" smtClean="0">
                <a:solidFill>
                  <a:schemeClr val="bg1"/>
                </a:solidFill>
              </a:rPr>
              <a:t>1) matlabovského programu (súbor.m),</a:t>
            </a:r>
            <a:br>
              <a:rPr lang="sk-SK" smtClean="0">
                <a:solidFill>
                  <a:schemeClr val="bg1"/>
                </a:solidFill>
              </a:rPr>
            </a:br>
            <a:r>
              <a:rPr lang="sk-SK" smtClean="0">
                <a:solidFill>
                  <a:schemeClr val="bg1"/>
                </a:solidFill>
              </a:rPr>
              <a:t>2) vstupných dát (ak sú) a</a:t>
            </a:r>
            <a:br>
              <a:rPr lang="sk-SK" smtClean="0">
                <a:solidFill>
                  <a:schemeClr val="bg1"/>
                </a:solidFill>
              </a:rPr>
            </a:br>
            <a:r>
              <a:rPr lang="sk-SK" smtClean="0">
                <a:solidFill>
                  <a:schemeClr val="bg1"/>
                </a:solidFill>
              </a:rPr>
              <a:t>3) práve jedného súboru start.m, ktorý spúšťa dávku.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21" name="Šípka nahor 20"/>
          <p:cNvSpPr/>
          <p:nvPr/>
        </p:nvSpPr>
        <p:spPr>
          <a:xfrm>
            <a:off x="647564" y="4437112"/>
            <a:ext cx="630070" cy="6649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2" name="Šípka nahor 21"/>
          <p:cNvSpPr/>
          <p:nvPr/>
        </p:nvSpPr>
        <p:spPr>
          <a:xfrm>
            <a:off x="1870854" y="2960948"/>
            <a:ext cx="630070" cy="59159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4" name="BlokTextu 23"/>
          <p:cNvSpPr txBox="1"/>
          <p:nvPr/>
        </p:nvSpPr>
        <p:spPr>
          <a:xfrm>
            <a:off x="3870324" y="1135935"/>
            <a:ext cx="527317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FF00"/>
                </a:solidFill>
              </a:rPr>
              <a:t>C. Odoslanie dávky na výpočet:</a:t>
            </a:r>
          </a:p>
          <a:p>
            <a:pPr marL="969963" indent="-342900">
              <a:buFont typeface="+mj-lt"/>
              <a:buAutoNum type="arabicPeriod"/>
            </a:pPr>
            <a:r>
              <a:rPr lang="sk-SK" smtClean="0">
                <a:solidFill>
                  <a:schemeClr val="bg1"/>
                </a:solidFill>
              </a:rPr>
              <a:t>Upload dávky do portálu</a:t>
            </a:r>
          </a:p>
          <a:p>
            <a:pPr marL="969963" indent="-342900">
              <a:buFont typeface="+mj-lt"/>
              <a:buAutoNum type="arabicPeriod"/>
            </a:pPr>
            <a:r>
              <a:rPr lang="sk-SK" smtClean="0">
                <a:solidFill>
                  <a:schemeClr val="bg1"/>
                </a:solidFill>
              </a:rPr>
              <a:t>Odo</a:t>
            </a:r>
            <a:r>
              <a:rPr lang="en-US" smtClean="0">
                <a:solidFill>
                  <a:schemeClr val="bg1"/>
                </a:solidFill>
              </a:rPr>
              <a:t>s</a:t>
            </a:r>
            <a:r>
              <a:rPr lang="sk-SK" smtClean="0">
                <a:solidFill>
                  <a:schemeClr val="bg1"/>
                </a:solidFill>
              </a:rPr>
              <a:t>lanie na výpočet </a:t>
            </a:r>
            <a:r>
              <a:rPr lang="en-US" smtClean="0">
                <a:solidFill>
                  <a:srgbClr val="FF9999"/>
                </a:solidFill>
              </a:rPr>
              <a:t>[M]</a:t>
            </a:r>
            <a:r>
              <a:rPr lang="sk-SK" smtClean="0">
                <a:solidFill>
                  <a:srgbClr val="FF9999"/>
                </a:solidFill>
              </a:rPr>
              <a:t> - </a:t>
            </a:r>
            <a:r>
              <a:rPr lang="sk-SK" smtClean="0">
                <a:solidFill>
                  <a:schemeClr val="bg1"/>
                </a:solidFill>
              </a:rPr>
              <a:t>z</a:t>
            </a:r>
            <a:r>
              <a:rPr lang="en-US" smtClean="0">
                <a:solidFill>
                  <a:schemeClr val="bg1"/>
                </a:solidFill>
              </a:rPr>
              <a:t>aradenie do Front</a:t>
            </a:r>
            <a:r>
              <a:rPr lang="sk-SK" smtClean="0">
                <a:solidFill>
                  <a:schemeClr val="bg1"/>
                </a:solidFill>
              </a:rPr>
              <a:t>y </a:t>
            </a:r>
          </a:p>
          <a:p>
            <a:pPr marL="969963" indent="-342900">
              <a:buFont typeface="+mj-lt"/>
              <a:buAutoNum type="arabicPeriod"/>
            </a:pPr>
            <a:r>
              <a:rPr lang="sk-SK" smtClean="0">
                <a:solidFill>
                  <a:schemeClr val="bg1"/>
                </a:solidFill>
              </a:rPr>
              <a:t>Download výsledkov z portálu.</a:t>
            </a:r>
            <a:endParaRPr lang="sk-SK">
              <a:solidFill>
                <a:schemeClr val="bg1"/>
              </a:solidFill>
            </a:endParaRPr>
          </a:p>
        </p:txBody>
      </p:sp>
      <p:sp>
        <p:nvSpPr>
          <p:cNvPr id="10" name="BlokTextu 9"/>
          <p:cNvSpPr txBox="1"/>
          <p:nvPr/>
        </p:nvSpPr>
        <p:spPr>
          <a:xfrm>
            <a:off x="1991" y="6018028"/>
            <a:ext cx="68047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mtClean="0">
                <a:solidFill>
                  <a:srgbClr val="FFFF00"/>
                </a:solidFill>
              </a:rPr>
              <a:t>A. Odladenie programu pre dávkový režim;  i s využitím TS</a:t>
            </a:r>
            <a:endParaRPr lang="sk-SK">
              <a:solidFill>
                <a:srgbClr val="FFFF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5" grpId="0" animBg="1"/>
      <p:bldP spid="18" grpId="0" animBg="1"/>
      <p:bldP spid="19" grpId="0"/>
      <p:bldP spid="21" grpId="0" animBg="1"/>
      <p:bldP spid="22" grpId="0" animBg="1"/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>
              <a:cs typeface="+mn-cs"/>
            </a:endParaRPr>
          </a:p>
        </p:txBody>
      </p:sp>
      <p:sp>
        <p:nvSpPr>
          <p:cNvPr id="11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Dávkový režim </a:t>
            </a:r>
            <a:r>
              <a:rPr kumimoji="0" lang="sk-SK" sz="2800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+mj-lt"/>
                <a:ea typeface="+mj-ea"/>
                <a:cs typeface="Lucida Sans Unicode" pitchFamily="34" charset="0"/>
              </a:rPr>
              <a:t>(off-line)</a:t>
            </a:r>
            <a:endParaRPr kumimoji="0" lang="sk-SK" sz="2800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+mj-lt"/>
              <a:ea typeface="+mj-ea"/>
              <a:cs typeface="Lucida Sans Unicode" pitchFamily="34" charset="0"/>
            </a:endParaRPr>
          </a:p>
        </p:txBody>
      </p:sp>
      <p:sp>
        <p:nvSpPr>
          <p:cNvPr id="24" name="BlokTextu 23"/>
          <p:cNvSpPr txBox="1"/>
          <p:nvPr/>
        </p:nvSpPr>
        <p:spPr>
          <a:xfrm>
            <a:off x="3857152" y="42838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>
                <a:solidFill>
                  <a:srgbClr val="FFFF00"/>
                </a:solidFill>
              </a:rPr>
              <a:t>notifikácia</a:t>
            </a:r>
            <a:endParaRPr lang="sk-SK" dirty="0">
              <a:solidFill>
                <a:schemeClr val="bg1"/>
              </a:solidFill>
            </a:endParaRPr>
          </a:p>
        </p:txBody>
      </p:sp>
      <p:pic>
        <p:nvPicPr>
          <p:cNvPr id="2" name="Obrázo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15516" y="1038841"/>
            <a:ext cx="7848872" cy="2920243"/>
          </a:xfrm>
          <a:prstGeom prst="rect">
            <a:avLst/>
          </a:prstGeom>
        </p:spPr>
      </p:pic>
      <p:sp>
        <p:nvSpPr>
          <p:cNvPr id="23" name="Šípka nahor 22"/>
          <p:cNvSpPr/>
          <p:nvPr/>
        </p:nvSpPr>
        <p:spPr>
          <a:xfrm rot="10800000">
            <a:off x="3413085" y="3772117"/>
            <a:ext cx="630070" cy="6649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32629" y="4653136"/>
            <a:ext cx="3467185" cy="324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BlokTextu 25"/>
          <p:cNvSpPr txBox="1"/>
          <p:nvPr/>
        </p:nvSpPr>
        <p:spPr>
          <a:xfrm>
            <a:off x="3515438" y="6201308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dirty="0" err="1" smtClean="0">
                <a:solidFill>
                  <a:srgbClr val="FFFF00"/>
                </a:solidFill>
              </a:rPr>
              <a:t>Download</a:t>
            </a:r>
            <a:r>
              <a:rPr lang="sk-SK" b="1" dirty="0" smtClean="0">
                <a:solidFill>
                  <a:srgbClr val="FFFF00"/>
                </a:solidFill>
              </a:rPr>
              <a:t> logu a Výsledkov</a:t>
            </a:r>
            <a:endParaRPr lang="sk-SK" b="1" dirty="0">
              <a:solidFill>
                <a:schemeClr val="bg1"/>
              </a:solidFill>
            </a:endParaRPr>
          </a:p>
        </p:txBody>
      </p:sp>
      <p:sp>
        <p:nvSpPr>
          <p:cNvPr id="27" name="Šípka nahor 26"/>
          <p:cNvSpPr/>
          <p:nvPr/>
        </p:nvSpPr>
        <p:spPr>
          <a:xfrm rot="10800000">
            <a:off x="3424405" y="5328750"/>
            <a:ext cx="630070" cy="664995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</p:spTree>
    <p:extLst>
      <p:ext uri="{BB962C8B-B14F-4D97-AF65-F5344CB8AC3E}">
        <p14:creationId xmlns:p14="http://schemas.microsoft.com/office/powerpoint/2010/main" xmlns="" val="22146133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3" grpId="0" animBg="1"/>
      <p:bldP spid="26" grpId="0"/>
      <p:bldP spid="2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4" name="Rectangle 150"/>
          <p:cNvSpPr txBox="1">
            <a:spLocks noChangeArrowheads="1"/>
          </p:cNvSpPr>
          <p:nvPr/>
        </p:nvSpPr>
        <p:spPr bwMode="auto">
          <a:xfrm>
            <a:off x="-504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8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Otázky - používateľská podpora</a:t>
            </a:r>
            <a:endParaRPr kumimoji="0" lang="sk-SK" sz="280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9" name="Kocka 18"/>
          <p:cNvSpPr/>
          <p:nvPr/>
        </p:nvSpPr>
        <p:spPr>
          <a:xfrm>
            <a:off x="6300192" y="3717032"/>
            <a:ext cx="1872208" cy="576064"/>
          </a:xfrm>
          <a:prstGeom prst="cube">
            <a:avLst/>
          </a:prstGeom>
          <a:solidFill>
            <a:srgbClr val="00B05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Helpdesk</a:t>
            </a:r>
            <a:r>
              <a:rPr lang="sk-SK" sz="16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Lucida Sans Unicode" pitchFamily="34" charset="0"/>
                <a:cs typeface="Lucida Sans Unicode" pitchFamily="34" charset="0"/>
              </a:rPr>
              <a:t> I. úrovne</a:t>
            </a:r>
            <a:endParaRPr lang="sk-SK" sz="1600" b="1" i="1" dirty="0">
              <a:solidFill>
                <a:schemeClr val="tx1">
                  <a:lumMod val="95000"/>
                  <a:lumOff val="5000"/>
                </a:schemeClr>
              </a:solidFill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21" name="Kocka 20"/>
          <p:cNvSpPr/>
          <p:nvPr/>
        </p:nvSpPr>
        <p:spPr>
          <a:xfrm>
            <a:off x="4572000" y="4725144"/>
            <a:ext cx="1872208" cy="576064"/>
          </a:xfrm>
          <a:prstGeom prst="cube">
            <a:avLst/>
          </a:prstGeom>
          <a:solidFill>
            <a:srgbClr val="00B05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dirty="0" err="1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Helpdesk</a:t>
            </a:r>
            <a:r>
              <a:rPr lang="sk-SK" sz="1600" b="1" dirty="0" smtClean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 II. úrovne</a:t>
            </a:r>
            <a:endParaRPr lang="sk-SK" sz="1600" b="1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Kocka 22"/>
          <p:cNvSpPr/>
          <p:nvPr/>
        </p:nvSpPr>
        <p:spPr>
          <a:xfrm>
            <a:off x="6300192" y="4725144"/>
            <a:ext cx="1872208" cy="576064"/>
          </a:xfrm>
          <a:prstGeom prst="cube">
            <a:avLst/>
          </a:prstGeom>
          <a:solidFill>
            <a:srgbClr val="FFFF0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600" b="1" smtClean="0">
                <a:solidFill>
                  <a:srgbClr val="0000FF"/>
                </a:solidFill>
                <a:latin typeface="Arial Narrow" pitchFamily="34" charset="0"/>
                <a:cs typeface="Arial" pitchFamily="34" charset="0"/>
              </a:rPr>
              <a:t>Správca aplikácií, </a:t>
            </a:r>
            <a:br>
              <a:rPr lang="sk-SK" sz="1600" b="1" smtClean="0">
                <a:solidFill>
                  <a:srgbClr val="0000FF"/>
                </a:solidFill>
                <a:latin typeface="Arial Narrow" pitchFamily="34" charset="0"/>
                <a:cs typeface="Arial" pitchFamily="34" charset="0"/>
              </a:rPr>
            </a:br>
            <a:r>
              <a:rPr lang="sk-SK" sz="1600" b="1" smtClean="0">
                <a:solidFill>
                  <a:srgbClr val="0000FF"/>
                </a:solidFill>
                <a:latin typeface="Arial Narrow" pitchFamily="34" charset="0"/>
                <a:cs typeface="Arial" pitchFamily="34" charset="0"/>
              </a:rPr>
              <a:t>admin DC</a:t>
            </a:r>
            <a:endParaRPr lang="sk-SK" sz="1600" b="1" dirty="0">
              <a:solidFill>
                <a:srgbClr val="0000FF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4" name="Kocka 23"/>
          <p:cNvSpPr/>
          <p:nvPr/>
        </p:nvSpPr>
        <p:spPr>
          <a:xfrm>
            <a:off x="3059832" y="5733256"/>
            <a:ext cx="2808312" cy="576064"/>
          </a:xfrm>
          <a:prstGeom prst="cube">
            <a:avLst/>
          </a:prstGeom>
          <a:solidFill>
            <a:srgbClr val="00B05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1400" b="1" dirty="0" smtClean="0">
                <a:solidFill>
                  <a:srgbClr val="FFFFFF"/>
                </a:solidFill>
                <a:cs typeface="Lucida Sans Unicode" pitchFamily="34" charset="0"/>
              </a:rPr>
              <a:t>Vývojári, architekti, </a:t>
            </a:r>
            <a:r>
              <a:rPr lang="sk-SK" sz="1400" b="1" dirty="0" err="1" smtClean="0">
                <a:solidFill>
                  <a:srgbClr val="FFFFFF"/>
                </a:solidFill>
                <a:cs typeface="Lucida Sans Unicode" pitchFamily="34" charset="0"/>
              </a:rPr>
              <a:t>syst</a:t>
            </a:r>
            <a:r>
              <a:rPr lang="sk-SK" sz="1400" b="1" dirty="0" smtClean="0">
                <a:solidFill>
                  <a:srgbClr val="FFFFFF"/>
                </a:solidFill>
                <a:cs typeface="Lucida Sans Unicode" pitchFamily="34" charset="0"/>
              </a:rPr>
              <a:t>. integrátori</a:t>
            </a:r>
            <a:endParaRPr lang="sk-SK" sz="1400" b="1" dirty="0">
              <a:solidFill>
                <a:srgbClr val="FFFFFF"/>
              </a:solidFill>
              <a:cs typeface="Lucida Sans Unicode" pitchFamily="34" charset="0"/>
            </a:endParaRPr>
          </a:p>
        </p:txBody>
      </p:sp>
      <p:sp>
        <p:nvSpPr>
          <p:cNvPr id="25" name="Kocka 24"/>
          <p:cNvSpPr/>
          <p:nvPr/>
        </p:nvSpPr>
        <p:spPr>
          <a:xfrm>
            <a:off x="5724128" y="5733256"/>
            <a:ext cx="1368152" cy="576064"/>
          </a:xfrm>
          <a:prstGeom prst="cube">
            <a:avLst/>
          </a:prstGeom>
          <a:solidFill>
            <a:srgbClr val="6CF4EE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mtClean="0">
                <a:solidFill>
                  <a:srgbClr val="FF0000"/>
                </a:solidFill>
                <a:latin typeface="Arial Narrow" pitchFamily="34" charset="0"/>
                <a:cs typeface="Arial" pitchFamily="34" charset="0"/>
              </a:rPr>
              <a:t>Humusoft</a:t>
            </a:r>
            <a:endParaRPr lang="sk-SK" dirty="0">
              <a:solidFill>
                <a:srgbClr val="FF0000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7" name="Kocka 26"/>
          <p:cNvSpPr/>
          <p:nvPr/>
        </p:nvSpPr>
        <p:spPr>
          <a:xfrm>
            <a:off x="6876256" y="5733256"/>
            <a:ext cx="720080" cy="576064"/>
          </a:xfrm>
          <a:prstGeom prst="cube">
            <a:avLst/>
          </a:prstGeom>
          <a:solidFill>
            <a:schemeClr val="accent1">
              <a:lumMod val="60000"/>
              <a:lumOff val="4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mtClean="0">
                <a:solidFill>
                  <a:srgbClr val="0000FF"/>
                </a:solidFill>
                <a:latin typeface="Arial Narrow" pitchFamily="34" charset="0"/>
                <a:cs typeface="Arial" pitchFamily="34" charset="0"/>
              </a:rPr>
              <a:t>X</a:t>
            </a:r>
            <a:endParaRPr lang="sk-SK" dirty="0">
              <a:solidFill>
                <a:srgbClr val="0000FF"/>
              </a:solidFill>
              <a:latin typeface="Arial Narrow" pitchFamily="34" charset="0"/>
              <a:cs typeface="Arial" pitchFamily="34" charset="0"/>
            </a:endParaRPr>
          </a:p>
        </p:txBody>
      </p:sp>
      <p:sp>
        <p:nvSpPr>
          <p:cNvPr id="28" name="Kocka 27"/>
          <p:cNvSpPr/>
          <p:nvPr/>
        </p:nvSpPr>
        <p:spPr>
          <a:xfrm>
            <a:off x="7452320" y="5733256"/>
            <a:ext cx="720080" cy="576064"/>
          </a:xfrm>
          <a:prstGeom prst="cube">
            <a:avLst/>
          </a:prstGeom>
          <a:solidFill>
            <a:schemeClr val="accent5">
              <a:lumMod val="40000"/>
              <a:lumOff val="6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mtClean="0">
                <a:solidFill>
                  <a:srgbClr val="0000FF"/>
                </a:solidFill>
                <a:latin typeface="Arial Narrow" pitchFamily="34" charset="0"/>
                <a:cs typeface="Lucida Sans Unicode" pitchFamily="34" charset="0"/>
              </a:rPr>
              <a:t>Y</a:t>
            </a:r>
            <a:endParaRPr lang="sk-SK" dirty="0">
              <a:solidFill>
                <a:srgbClr val="0000FF"/>
              </a:solidFill>
              <a:latin typeface="Arial Narrow" pitchFamily="34" charset="0"/>
              <a:cs typeface="Lucida Sans Unicode" pitchFamily="34" charset="0"/>
            </a:endParaRPr>
          </a:p>
        </p:txBody>
      </p:sp>
      <p:sp>
        <p:nvSpPr>
          <p:cNvPr id="29" name="Šípka dolu 28"/>
          <p:cNvSpPr/>
          <p:nvPr/>
        </p:nvSpPr>
        <p:spPr>
          <a:xfrm>
            <a:off x="6948264" y="4293096"/>
            <a:ext cx="432048" cy="504056"/>
          </a:xfrm>
          <a:prstGeom prst="downArrow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0" name="Šípka dolu 29"/>
          <p:cNvSpPr/>
          <p:nvPr/>
        </p:nvSpPr>
        <p:spPr>
          <a:xfrm>
            <a:off x="5364088" y="5301208"/>
            <a:ext cx="432048" cy="504056"/>
          </a:xfrm>
          <a:prstGeom prst="downArrow">
            <a:avLst/>
          </a:prstGeom>
          <a:ln w="1270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 b="1" i="1">
              <a:latin typeface="Lucida Sans Unicode" pitchFamily="34" charset="0"/>
              <a:cs typeface="Lucida Sans Unicode" pitchFamily="34" charset="0"/>
            </a:endParaRPr>
          </a:p>
        </p:txBody>
      </p:sp>
      <p:sp>
        <p:nvSpPr>
          <p:cNvPr id="31" name="Oblak 30"/>
          <p:cNvSpPr/>
          <p:nvPr/>
        </p:nvSpPr>
        <p:spPr>
          <a:xfrm>
            <a:off x="5364088" y="1052736"/>
            <a:ext cx="3852428" cy="1440160"/>
          </a:xfrm>
          <a:prstGeom prst="cloud">
            <a:avLst/>
          </a:prstGeom>
          <a:solidFill>
            <a:schemeClr val="accent1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dirty="0" smtClean="0">
                <a:solidFill>
                  <a:srgbClr val="0000FF"/>
                </a:solidFill>
                <a:cs typeface="Lucida Sans Unicode" pitchFamily="34" charset="0"/>
              </a:rPr>
              <a:t>IKT ISS</a:t>
            </a:r>
            <a:endParaRPr lang="sk-SK" sz="2000" b="1" dirty="0">
              <a:solidFill>
                <a:srgbClr val="0000FF"/>
              </a:solidFill>
              <a:cs typeface="Lucida Sans Unicode" pitchFamily="34" charset="0"/>
            </a:endParaRPr>
          </a:p>
        </p:txBody>
      </p:sp>
      <p:sp>
        <p:nvSpPr>
          <p:cNvPr id="33" name="Kocka 32"/>
          <p:cNvSpPr/>
          <p:nvPr/>
        </p:nvSpPr>
        <p:spPr>
          <a:xfrm>
            <a:off x="8028384" y="3583172"/>
            <a:ext cx="1115112" cy="2726148"/>
          </a:xfrm>
          <a:prstGeom prst="cube">
            <a:avLst/>
          </a:prstGeom>
          <a:solidFill>
            <a:srgbClr val="FFFF0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b="1" smtClean="0">
                <a:solidFill>
                  <a:srgbClr val="0000FF"/>
                </a:solidFill>
                <a:cs typeface="Lucida Sans Unicode" pitchFamily="34" charset="0"/>
              </a:rPr>
              <a:t>CVTI</a:t>
            </a:r>
          </a:p>
          <a:p>
            <a:pPr algn="ctr"/>
            <a:r>
              <a:rPr lang="sk-SK" sz="2000" b="1" smtClean="0">
                <a:solidFill>
                  <a:srgbClr val="0000FF"/>
                </a:solidFill>
                <a:cs typeface="Lucida Sans Unicode" pitchFamily="34" charset="0"/>
              </a:rPr>
              <a:t>SR</a:t>
            </a:r>
            <a:endParaRPr lang="sk-SK" sz="2000" b="1" dirty="0">
              <a:solidFill>
                <a:srgbClr val="0000FF"/>
              </a:solidFill>
              <a:cs typeface="Lucida Sans Unicode" pitchFamily="34" charset="0"/>
            </a:endParaRPr>
          </a:p>
        </p:txBody>
      </p:sp>
      <p:sp>
        <p:nvSpPr>
          <p:cNvPr id="34" name="Šípka doľava 33"/>
          <p:cNvSpPr/>
          <p:nvPr/>
        </p:nvSpPr>
        <p:spPr>
          <a:xfrm rot="5400000">
            <a:off x="7632340" y="2672916"/>
            <a:ext cx="1440160" cy="648072"/>
          </a:xfrm>
          <a:prstGeom prst="leftArrow">
            <a:avLst/>
          </a:prstGeom>
          <a:solidFill>
            <a:schemeClr val="accent2">
              <a:lumMod val="40000"/>
              <a:lumOff val="60000"/>
            </a:schemeClr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Riešenie</a:t>
            </a:r>
            <a:endParaRPr lang="sk-SK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Kocka 31"/>
          <p:cNvSpPr/>
          <p:nvPr/>
        </p:nvSpPr>
        <p:spPr>
          <a:xfrm>
            <a:off x="6300192" y="3717032"/>
            <a:ext cx="2700300" cy="576064"/>
          </a:xfrm>
          <a:prstGeom prst="cube">
            <a:avLst/>
          </a:prstGeom>
          <a:solidFill>
            <a:srgbClr val="FFFF00"/>
          </a:solidFill>
          <a:ln w="127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ts val="2000"/>
              </a:lnSpc>
            </a:pPr>
            <a:r>
              <a:rPr lang="sk-SK" sz="2000" dirty="0" err="1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Helpdesk</a:t>
            </a:r>
            <a:r>
              <a:rPr lang="sk-SK" sz="2000" dirty="0" smtClean="0">
                <a:solidFill>
                  <a:srgbClr val="0000FF"/>
                </a:solidFill>
                <a:latin typeface="Arial" pitchFamily="34" charset="0"/>
                <a:cs typeface="Arial" pitchFamily="34" charset="0"/>
              </a:rPr>
              <a:t> I. úrovne</a:t>
            </a:r>
            <a:endParaRPr lang="sk-SK" sz="2000" dirty="0">
              <a:solidFill>
                <a:srgbClr val="0000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Šípka doľava 34"/>
          <p:cNvSpPr/>
          <p:nvPr/>
        </p:nvSpPr>
        <p:spPr>
          <a:xfrm rot="16200000">
            <a:off x="6480212" y="2744924"/>
            <a:ext cx="1440160" cy="648072"/>
          </a:xfrm>
          <a:prstGeom prst="leftArrow">
            <a:avLst/>
          </a:prstGeom>
          <a:solidFill>
            <a:srgbClr val="FFC000"/>
          </a:solidFill>
          <a:ln w="12700"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k-SK" sz="2000" dirty="0" err="1" smtClean="0">
                <a:solidFill>
                  <a:srgbClr val="0000FF"/>
                </a:solidFill>
                <a:cs typeface="Lucida Sans Unicode" pitchFamily="34" charset="0"/>
              </a:rPr>
              <a:t>Indicent</a:t>
            </a:r>
            <a:endParaRPr lang="sk-SK" sz="2000" dirty="0">
              <a:solidFill>
                <a:srgbClr val="0000FF"/>
              </a:solidFill>
              <a:cs typeface="Lucida Sans Unicode" pitchFamily="34" charset="0"/>
            </a:endParaRPr>
          </a:p>
        </p:txBody>
      </p:sp>
      <p:sp>
        <p:nvSpPr>
          <p:cNvPr id="36" name="BlokTextu 35"/>
          <p:cNvSpPr txBox="1"/>
          <p:nvPr/>
        </p:nvSpPr>
        <p:spPr>
          <a:xfrm>
            <a:off x="503548" y="1304764"/>
            <a:ext cx="4212468" cy="18312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FF00"/>
                </a:solidFill>
              </a:rPr>
              <a:t>Kontakty:</a:t>
            </a:r>
          </a:p>
          <a:p>
            <a:endParaRPr lang="sk-SK" smtClean="0">
              <a:solidFill>
                <a:schemeClr val="bg1"/>
              </a:solidFill>
            </a:endParaRPr>
          </a:p>
          <a:p>
            <a:r>
              <a:rPr lang="sk-SK" smtClean="0">
                <a:solidFill>
                  <a:schemeClr val="bg1"/>
                </a:solidFill>
              </a:rPr>
              <a:t>E-mail: 	</a:t>
            </a:r>
            <a:r>
              <a:rPr lang="sk-SK" smtClean="0">
                <a:solidFill>
                  <a:schemeClr val="bg1"/>
                </a:solidFill>
                <a:hlinkClick r:id="rId3"/>
              </a:rPr>
              <a:t>matlab@cvtisr.sk</a:t>
            </a:r>
            <a:r>
              <a:rPr lang="sk-SK" smtClean="0">
                <a:solidFill>
                  <a:schemeClr val="bg1"/>
                </a:solidFill>
              </a:rPr>
              <a:t>	</a:t>
            </a:r>
            <a:r>
              <a:rPr lang="sk-SK" smtClean="0">
                <a:solidFill>
                  <a:schemeClr val="bg1"/>
                </a:solidFill>
                <a:hlinkClick r:id="rId4"/>
              </a:rPr>
              <a:t>podpora.iss@cvtisr.sk</a:t>
            </a:r>
            <a:r>
              <a:rPr lang="sk-SK" smtClean="0">
                <a:solidFill>
                  <a:schemeClr val="bg1"/>
                </a:solidFill>
              </a:rPr>
              <a:t> </a:t>
            </a:r>
          </a:p>
          <a:p>
            <a:pPr>
              <a:spcBef>
                <a:spcPts val="600"/>
              </a:spcBef>
            </a:pPr>
            <a:r>
              <a:rPr lang="sk-SK" smtClean="0">
                <a:solidFill>
                  <a:schemeClr val="bg1"/>
                </a:solidFill>
              </a:rPr>
              <a:t>Telefón:  02 6925 3163</a:t>
            </a:r>
          </a:p>
          <a:p>
            <a:endParaRPr lang="sk-SK">
              <a:solidFill>
                <a:schemeClr val="bg1"/>
              </a:solidFill>
            </a:endParaRPr>
          </a:p>
        </p:txBody>
      </p:sp>
      <p:sp>
        <p:nvSpPr>
          <p:cNvPr id="37" name="BlokTextu 36"/>
          <p:cNvSpPr txBox="1"/>
          <p:nvPr/>
        </p:nvSpPr>
        <p:spPr>
          <a:xfrm>
            <a:off x="503548" y="3469937"/>
            <a:ext cx="3398527" cy="1000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b="1" smtClean="0">
                <a:solidFill>
                  <a:srgbClr val="FFFF00"/>
                </a:solidFill>
              </a:rPr>
              <a:t>Hlavný servisný interval:</a:t>
            </a:r>
          </a:p>
          <a:p>
            <a:pPr>
              <a:spcBef>
                <a:spcPts val="600"/>
              </a:spcBef>
            </a:pPr>
            <a:r>
              <a:rPr lang="sk-SK" smtClean="0">
                <a:solidFill>
                  <a:schemeClr val="bg1"/>
                </a:solidFill>
              </a:rPr>
              <a:t>pracovné dni 8:00 – 17:00</a:t>
            </a:r>
          </a:p>
          <a:p>
            <a:endParaRPr lang="sk-SK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15"/>
          <p:cNvSpPr txBox="1">
            <a:spLocks noChangeArrowheads="1"/>
          </p:cNvSpPr>
          <p:nvPr/>
        </p:nvSpPr>
        <p:spPr bwMode="auto">
          <a:xfrm>
            <a:off x="3870325" y="1719263"/>
            <a:ext cx="18473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GB" sz="1400"/>
          </a:p>
        </p:txBody>
      </p:sp>
      <p:sp>
        <p:nvSpPr>
          <p:cNvPr id="4" name="Rectangle 150"/>
          <p:cNvSpPr txBox="1">
            <a:spLocks noChangeArrowheads="1"/>
          </p:cNvSpPr>
          <p:nvPr/>
        </p:nvSpPr>
        <p:spPr bwMode="auto">
          <a:xfrm>
            <a:off x="35496" y="144300"/>
            <a:ext cx="91440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8100" dir="18900000" algn="bl" rotWithShape="0">
              <a:srgbClr val="000099">
                <a:alpha val="6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k-SK" sz="2000" b="1" u="none" strike="noStrike" kern="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>
                  <a:outerShdw blurRad="50800" dist="139700" dir="18900000" sx="101000" sy="101000" algn="bl" rotWithShape="0">
                    <a:prstClr val="black">
                      <a:alpha val="40000"/>
                    </a:prst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Literatúra, odkazy</a:t>
            </a:r>
            <a:endParaRPr kumimoji="0" lang="sk-SK" sz="2000" b="1" u="none" strike="noStrike" kern="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>
                <a:outerShdw blurRad="50800" dist="139700" dir="18900000" sx="101000" sy="101000" algn="b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8" y="836712"/>
            <a:ext cx="9142412" cy="57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sz="1400">
              <a:cs typeface="+mn-cs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88" y="792000"/>
            <a:ext cx="9142412" cy="25400"/>
          </a:xfrm>
          <a:prstGeom prst="rect">
            <a:avLst/>
          </a:prstGeom>
          <a:gradFill rotWithShape="0">
            <a:gsLst>
              <a:gs pos="0">
                <a:srgbClr val="39615C"/>
              </a:gs>
              <a:gs pos="50000">
                <a:srgbClr val="39615C">
                  <a:gamma/>
                  <a:tint val="0"/>
                  <a:invGamma/>
                </a:srgbClr>
              </a:gs>
              <a:gs pos="100000">
                <a:srgbClr val="39615C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sz="1400">
              <a:cs typeface="+mn-cs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35496" y="6827780"/>
            <a:ext cx="9108000" cy="21600"/>
          </a:xfrm>
          <a:prstGeom prst="rect">
            <a:avLst/>
          </a:prstGeom>
          <a:gradFill rotWithShape="0">
            <a:gsLst>
              <a:gs pos="0">
                <a:srgbClr val="000091"/>
              </a:gs>
              <a:gs pos="50000">
                <a:srgbClr val="000091">
                  <a:gamma/>
                  <a:tint val="0"/>
                  <a:invGamma/>
                </a:srgbClr>
              </a:gs>
              <a:gs pos="100000">
                <a:srgbClr val="00009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spcBef>
                <a:spcPct val="20000"/>
              </a:spcBef>
              <a:buClr>
                <a:schemeClr val="tx2"/>
              </a:buClr>
              <a:buFont typeface="Monotype Sorts" pitchFamily="2" charset="2"/>
              <a:buNone/>
              <a:defRPr/>
            </a:pPr>
            <a:endParaRPr lang="en-GB" sz="1400">
              <a:cs typeface="+mn-cs"/>
            </a:endParaRPr>
          </a:p>
        </p:txBody>
      </p:sp>
      <p:sp>
        <p:nvSpPr>
          <p:cNvPr id="8" name="BlokTextu 7"/>
          <p:cNvSpPr txBox="1"/>
          <p:nvPr/>
        </p:nvSpPr>
        <p:spPr>
          <a:xfrm>
            <a:off x="35496" y="894312"/>
            <a:ext cx="9108000" cy="6124754"/>
          </a:xfrm>
          <a:prstGeom prst="rect">
            <a:avLst/>
          </a:prstGeom>
          <a:solidFill>
            <a:srgbClr val="FFFF00">
              <a:alpha val="78000"/>
            </a:srgbClr>
          </a:solidFill>
        </p:spPr>
        <p:txBody>
          <a:bodyPr wrap="square" rtlCol="0">
            <a:spAutoFit/>
          </a:bodyPr>
          <a:lstStyle/>
          <a:p>
            <a:pPr marL="228600" indent="-228600">
              <a:buAutoNum type="arabicParenR"/>
            </a:pPr>
            <a:r>
              <a:rPr lang="sk-SK" sz="1400" b="1" smtClean="0">
                <a:solidFill>
                  <a:srgbClr val="0000FF"/>
                </a:solidFill>
              </a:rPr>
              <a:t>Voľne dostupné webové zdroje 	</a:t>
            </a:r>
            <a:r>
              <a:rPr lang="sk-SK" sz="1400" b="1" smtClean="0">
                <a:solidFill>
                  <a:srgbClr val="FFFF00"/>
                </a:solidFill>
              </a:rPr>
              <a:t>	</a:t>
            </a:r>
            <a:r>
              <a:rPr lang="sk-SK" sz="1400" b="1" smtClean="0">
                <a:solidFill>
                  <a:srgbClr val="0000FF"/>
                </a:solidFill>
              </a:rPr>
              <a:t>2) E-zdroje dostupné cez CVTI SR</a:t>
            </a:r>
            <a:r>
              <a:rPr lang="sk-SK" sz="1400" smtClean="0">
                <a:solidFill>
                  <a:srgbClr val="0000FF"/>
                </a:solidFill>
              </a:rPr>
              <a:t>	</a:t>
            </a:r>
            <a:endParaRPr lang="sk-SK" sz="1400" b="1" smtClean="0">
              <a:solidFill>
                <a:srgbClr val="0000FF"/>
              </a:solidFill>
            </a:endParaRPr>
          </a:p>
          <a:p>
            <a:pPr marL="712788">
              <a:tabLst>
                <a:tab pos="4848225" algn="l"/>
              </a:tabLst>
            </a:pPr>
            <a:r>
              <a:rPr lang="sk-SK" sz="1400" b="1" smtClean="0">
                <a:solidFill>
                  <a:srgbClr val="0000FF"/>
                </a:solidFill>
                <a:hlinkClick r:id="rId3"/>
              </a:rPr>
              <a:t>www.mathworks.com</a:t>
            </a:r>
            <a:r>
              <a:rPr lang="sk-SK" sz="1400" b="1" smtClean="0">
                <a:solidFill>
                  <a:srgbClr val="0000FF"/>
                </a:solidFill>
              </a:rPr>
              <a:t>	 </a:t>
            </a:r>
            <a:r>
              <a:rPr lang="sk-SK" sz="1400" b="1" smtClean="0">
                <a:solidFill>
                  <a:srgbClr val="0000FF"/>
                </a:solidFill>
                <a:hlinkClick r:id="rId4"/>
              </a:rPr>
              <a:t>ezproxy.cvtisr.sk</a:t>
            </a:r>
            <a:r>
              <a:rPr lang="sk-SK" sz="1400" b="1" smtClean="0">
                <a:solidFill>
                  <a:srgbClr val="0000FF"/>
                </a:solidFill>
              </a:rPr>
              <a:t> </a:t>
            </a:r>
          </a:p>
          <a:p>
            <a:pPr marL="712788">
              <a:tabLst>
                <a:tab pos="4848225" algn="l"/>
              </a:tabLst>
            </a:pPr>
            <a:r>
              <a:rPr lang="sk-SK" sz="1400" b="1" smtClean="0">
                <a:solidFill>
                  <a:srgbClr val="0000FF"/>
                </a:solidFill>
                <a:hlinkClick r:id="rId5"/>
              </a:rPr>
              <a:t>www.humusoft.com</a:t>
            </a:r>
            <a:r>
              <a:rPr lang="sk-SK" sz="1400" b="1" smtClean="0">
                <a:solidFill>
                  <a:srgbClr val="0000FF"/>
                </a:solidFill>
              </a:rPr>
              <a:t>	</a:t>
            </a:r>
            <a:r>
              <a:rPr lang="sk-SK" sz="1400" b="1" smtClean="0">
                <a:solidFill>
                  <a:schemeClr val="bg1"/>
                </a:solidFill>
                <a:hlinkClick r:id="rId6"/>
              </a:rPr>
              <a:t> </a:t>
            </a:r>
            <a:r>
              <a:rPr lang="sk-SK" sz="1400" b="1" smtClean="0">
                <a:solidFill>
                  <a:schemeClr val="bg1"/>
                </a:solidFill>
                <a:hlinkClick r:id="rId7"/>
              </a:rPr>
              <a:t>www.crzp.sk</a:t>
            </a:r>
            <a:r>
              <a:rPr lang="sk-SK" sz="1400" b="1" smtClean="0">
                <a:solidFill>
                  <a:schemeClr val="bg1"/>
                </a:solidFill>
              </a:rPr>
              <a:t>  </a:t>
            </a:r>
            <a:endParaRPr lang="sk-SK" sz="1400" b="1" smtClean="0">
              <a:solidFill>
                <a:srgbClr val="0000FF"/>
              </a:solidFill>
            </a:endParaRPr>
          </a:p>
          <a:p>
            <a:pPr marL="712788"/>
            <a:r>
              <a:rPr lang="sk-SK" sz="1400" b="1" smtClean="0">
                <a:solidFill>
                  <a:srgbClr val="0000FF"/>
                </a:solidFill>
                <a:hlinkClick r:id="rId8"/>
              </a:rPr>
              <a:t>www.matlab.sk</a:t>
            </a:r>
            <a:r>
              <a:rPr lang="sk-SK" sz="1400" b="1" smtClean="0">
                <a:solidFill>
                  <a:srgbClr val="0000FF"/>
                </a:solidFill>
              </a:rPr>
              <a:t>				</a:t>
            </a:r>
          </a:p>
          <a:p>
            <a:pPr marL="712788">
              <a:tabLst>
                <a:tab pos="4572000" algn="l"/>
              </a:tabLst>
            </a:pPr>
            <a:r>
              <a:rPr lang="sk-SK" sz="1400" b="1" smtClean="0">
                <a:solidFill>
                  <a:srgbClr val="0000FF"/>
                </a:solidFill>
                <a:hlinkClick r:id="rId9"/>
              </a:rPr>
              <a:t>books.google.com</a:t>
            </a:r>
            <a:r>
              <a:rPr lang="sk-SK" sz="1400" b="1" smtClean="0">
                <a:solidFill>
                  <a:srgbClr val="0000FF"/>
                </a:solidFill>
              </a:rPr>
              <a:t>	 3) Knihy a publikácie z fondu CVTI SR</a:t>
            </a:r>
          </a:p>
          <a:p>
            <a:pPr>
              <a:tabLst>
                <a:tab pos="4848225" algn="l"/>
              </a:tabLst>
            </a:pPr>
            <a:r>
              <a:rPr lang="sk-SK" sz="1400" b="1" smtClean="0">
                <a:solidFill>
                  <a:schemeClr val="bg1"/>
                </a:solidFill>
              </a:rPr>
              <a:t>	</a:t>
            </a:r>
            <a:r>
              <a:rPr lang="sk-SK" sz="1400" smtClean="0">
                <a:solidFill>
                  <a:schemeClr val="bg1"/>
                </a:solidFill>
              </a:rPr>
              <a:t> </a:t>
            </a:r>
            <a:r>
              <a:rPr lang="sk-SK" sz="1400" smtClean="0">
                <a:solidFill>
                  <a:srgbClr val="FF00FF"/>
                </a:solidFill>
              </a:rPr>
              <a:t>Online</a:t>
            </a:r>
            <a:r>
              <a:rPr lang="sk-SK" sz="1400" smtClean="0">
                <a:solidFill>
                  <a:schemeClr val="bg1"/>
                </a:solidFill>
              </a:rPr>
              <a:t> </a:t>
            </a:r>
            <a:r>
              <a:rPr lang="sk-SK" sz="1400" b="1" smtClean="0">
                <a:solidFill>
                  <a:schemeClr val="bg1"/>
                </a:solidFill>
                <a:hlinkClick r:id="rId10"/>
              </a:rPr>
              <a:t>katalog.cvtisr.sk </a:t>
            </a:r>
            <a:r>
              <a:rPr lang="sk-SK" sz="1400" b="1" smtClean="0">
                <a:solidFill>
                  <a:schemeClr val="bg1"/>
                </a:solidFill>
              </a:rPr>
              <a:t/>
            </a:r>
            <a:br>
              <a:rPr lang="sk-SK" sz="1400" b="1" smtClean="0">
                <a:solidFill>
                  <a:schemeClr val="bg1"/>
                </a:solidFill>
              </a:rPr>
            </a:br>
            <a:r>
              <a:rPr lang="sk-SK" sz="1400" b="1" smtClean="0">
                <a:solidFill>
                  <a:schemeClr val="bg1"/>
                </a:solidFill>
              </a:rPr>
              <a:t>	</a:t>
            </a:r>
            <a:r>
              <a:rPr lang="en-US" sz="1400" smtClean="0">
                <a:solidFill>
                  <a:srgbClr val="0000FF"/>
                </a:solidFill>
              </a:rPr>
              <a:t> [ v</a:t>
            </a:r>
            <a:r>
              <a:rPr lang="sk-SK" sz="1400" smtClean="0">
                <a:solidFill>
                  <a:srgbClr val="0000FF"/>
                </a:solidFill>
              </a:rPr>
              <a:t>y</a:t>
            </a:r>
            <a:r>
              <a:rPr lang="en-US" sz="1400" smtClean="0">
                <a:solidFill>
                  <a:srgbClr val="0000FF"/>
                </a:solidFill>
              </a:rPr>
              <a:t>staven</a:t>
            </a:r>
            <a:r>
              <a:rPr lang="sk-SK" sz="1400" smtClean="0">
                <a:solidFill>
                  <a:srgbClr val="0000FF"/>
                </a:solidFill>
              </a:rPr>
              <a:t>é v ľavej časti sály</a:t>
            </a:r>
            <a:r>
              <a:rPr lang="en-US" sz="1400" smtClean="0">
                <a:solidFill>
                  <a:srgbClr val="0000FF"/>
                </a:solidFill>
              </a:rPr>
              <a:t> ] </a:t>
            </a:r>
            <a:endParaRPr lang="sk-SK" sz="1400" b="1" smtClean="0">
              <a:solidFill>
                <a:schemeClr val="bg1"/>
              </a:solidFill>
            </a:endParaRPr>
          </a:p>
          <a:p>
            <a:pPr>
              <a:tabLst>
                <a:tab pos="4848225" algn="l"/>
              </a:tabLst>
            </a:pPr>
            <a:r>
              <a:rPr lang="sk-SK" sz="1400" b="1" smtClean="0">
                <a:solidFill>
                  <a:srgbClr val="0000FF"/>
                </a:solidFill>
              </a:rPr>
              <a:t>4) Webináre	</a:t>
            </a:r>
            <a:endParaRPr lang="sk-SK" sz="1400" smtClean="0">
              <a:solidFill>
                <a:srgbClr val="0000FF"/>
              </a:solidFill>
            </a:endParaRPr>
          </a:p>
          <a:p>
            <a:pPr marL="712788">
              <a:tabLst>
                <a:tab pos="4848225" algn="l"/>
              </a:tabLst>
            </a:pPr>
            <a:r>
              <a:rPr lang="sk-SK" sz="1400" b="1" smtClean="0">
                <a:solidFill>
                  <a:srgbClr val="FFFFFF"/>
                </a:solidFill>
                <a:hlinkClick r:id="rId11"/>
              </a:rPr>
              <a:t>Getting Started with MATLAB</a:t>
            </a:r>
            <a:r>
              <a:rPr lang="sk-SK" sz="1400" b="1" smtClean="0">
                <a:solidFill>
                  <a:srgbClr val="FFFFFF"/>
                </a:solidFill>
                <a:hlinkClick r:id="rId12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2"/>
              </a:rPr>
            </a:br>
            <a:r>
              <a:rPr lang="sk-SK" sz="1400" b="1" smtClean="0">
                <a:solidFill>
                  <a:srgbClr val="FFFFFF"/>
                </a:solidFill>
                <a:hlinkClick r:id="rId12"/>
              </a:rPr>
              <a:t>Webináre firmy Mathworks v češtine</a:t>
            </a:r>
            <a:r>
              <a:rPr lang="sk-SK" sz="1400" b="1" smtClean="0">
                <a:solidFill>
                  <a:srgbClr val="FFFFFF"/>
                </a:solidFill>
              </a:rPr>
              <a:t>:</a:t>
            </a:r>
            <a:r>
              <a:rPr lang="sk-SK" sz="1400" b="1" smtClean="0">
                <a:solidFill>
                  <a:srgbClr val="FFFFFF"/>
                </a:solidFill>
                <a:hlinkClick r:id="rId13" tooltip="Webový seminář si klade za cíl seznámit posluchače s možnostmi integrace výpočetního a vývojového prostředí MATLAB s programy a funkcemi vytvořenými v jazyce C/C++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3" tooltip="Webový seminář si klade za cíl seznámit posluchače s možnostmi integrace výpočetního a vývojového prostředí MATLAB s programy a funkcemi vytvořenými v jazyce C/C++."/>
              </a:rPr>
            </a:br>
            <a:r>
              <a:rPr lang="sk-SK" sz="1400" b="1" smtClean="0">
                <a:solidFill>
                  <a:srgbClr val="FFFFFF"/>
                </a:solidFill>
                <a:hlinkClick r:id="rId13" tooltip="Webový seminář si klade za cíl seznámit posluchače s možnostmi integrace výpočetního a vývojového prostředí MATLAB s programy a funkcemi vytvořenými v jazyce C/C++."/>
              </a:rPr>
              <a:t> MATLAB pro programátory C/C++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59:00</a:t>
            </a:r>
            <a:r>
              <a:rPr lang="sk-SK" sz="1400" b="1" smtClean="0">
                <a:solidFill>
                  <a:srgbClr val="FFFFFF"/>
                </a:solidFill>
              </a:rPr>
              <a:t/>
            </a:r>
            <a:br>
              <a:rPr lang="sk-SK" sz="1400" b="1" smtClean="0">
                <a:solidFill>
                  <a:srgbClr val="FFFFFF"/>
                </a:solidFill>
              </a:rPr>
            </a:b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FFFFFF"/>
                </a:solidFill>
                <a:hlinkClick r:id="rId14" tooltip="Webový seminář si klade za cíl seznámit posluchače s možnostmi využití výpočetního prostředí MATLAB v biomedicíně, biomedicínském inženýrství a biologii."/>
              </a:rPr>
              <a:t>MATLAB v biomedicíně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38:00</a:t>
            </a:r>
            <a:r>
              <a:rPr lang="sk-SK" sz="1400" b="1" smtClean="0">
                <a:solidFill>
                  <a:srgbClr val="FFFFFF"/>
                </a:solidFill>
                <a:hlinkClick r:id="rId15" tooltip="MATLAB ve vývoji a využití finančních modelů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5" tooltip="MATLAB ve vývoji a využití finančních modelů"/>
              </a:rPr>
            </a:br>
            <a:r>
              <a:rPr lang="sk-SK" sz="1400" b="1" smtClean="0">
                <a:solidFill>
                  <a:srgbClr val="FFFFFF"/>
                </a:solidFill>
                <a:hlinkClick r:id="rId15" tooltip="MATLAB ve vývoji a využití finančních modelů"/>
              </a:rPr>
              <a:t> MATLAB ve vývoji a využití finančních modelů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47:00</a:t>
            </a:r>
            <a:r>
              <a:rPr lang="sk-SK" sz="1400" b="1" smtClean="0">
                <a:solidFill>
                  <a:srgbClr val="FFFFFF"/>
                </a:solidFill>
                <a:hlinkClick r:id="rId16" tooltip="Návrh řídicích systémů pracujících v reálném čase: case study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6" tooltip="Návrh řídicích systémů pracujících v reálném čase: case study"/>
              </a:rPr>
            </a:br>
            <a:r>
              <a:rPr lang="sk-SK" sz="1400" b="1" smtClean="0">
                <a:solidFill>
                  <a:srgbClr val="FFFFFF"/>
                </a:solidFill>
                <a:hlinkClick r:id="rId16" tooltip="Návrh řídicích systémů pracujících v reálném čase: case study"/>
              </a:rPr>
              <a:t> Návrh řídicích systémů pracujících v reálném čase: case study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69:00</a:t>
            </a:r>
            <a:r>
              <a:rPr lang="sk-SK" sz="1400" b="1" smtClean="0">
                <a:solidFill>
                  <a:srgbClr val="FFFFFF"/>
                </a:solidFill>
                <a:hlinkClick r:id="rId17" tooltip="Webový seminář si klade za cíl seznámit posluchače s možnostmi provádění paralelních výpočtů v prostředí MATLAB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7" tooltip="Webový seminář si klade za cíl seznámit posluchače s možnostmi provádění paralelních výpočtů v prostředí MATLAB."/>
              </a:rPr>
            </a:br>
            <a:r>
              <a:rPr lang="sk-SK" sz="1400" b="1" smtClean="0">
                <a:solidFill>
                  <a:srgbClr val="FFFFFF"/>
                </a:solidFill>
                <a:hlinkClick r:id="rId17" tooltip="Webový seminář si klade za cíl seznámit posluchače s možnostmi provádění paralelních výpočtů v prostředí MATLAB."/>
              </a:rPr>
              <a:t> Paralelní výpočty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43:00</a:t>
            </a:r>
            <a:r>
              <a:rPr lang="sk-SK" sz="1400" b="1" smtClean="0">
                <a:solidFill>
                  <a:srgbClr val="FFFFFF"/>
                </a:solidFill>
                <a:hlinkClick r:id="rId18" tooltip="Webový seminář si klade za cíl seznámit posluchače s možnostmi využití výpočetního prostředí MATLAB při řešení optimalizačních úloh. Je zde předvedeno několik názorných příkladů, které představují různé typy optimalizačních problémů a možnosti jejich řeše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8" tooltip="Webový seminář si klade za cíl seznámit posluchače s možnostmi využití výpočetního prostředí MATLAB při řešení optimalizačních úloh. Je zde předvedeno několik názorných příkladů, které představují různé typy optimalizačních problémů a možnosti jejich řeše"/>
              </a:rPr>
            </a:br>
            <a:r>
              <a:rPr lang="sk-SK" sz="1400" b="1" smtClean="0">
                <a:solidFill>
                  <a:srgbClr val="FFFFFF"/>
                </a:solidFill>
                <a:hlinkClick r:id="rId18" tooltip="Webový seminář si klade za cíl seznámit posluchače s možnostmi využití výpočetního prostředí MATLAB při řešení optimalizačních úloh. Je zde předvedeno několik názorných příkladů, které představují různé typy optimalizačních problémů a možnosti jejich řeše"/>
              </a:rPr>
              <a:t>Tipy a triky při řešení optimalizačních úloh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61:00</a:t>
            </a:r>
            <a:r>
              <a:rPr lang="sk-SK" sz="1400" b="1" smtClean="0">
                <a:solidFill>
                  <a:srgbClr val="FFFFFF"/>
                </a:solidFill>
                <a:hlinkClick r:id="rId19" tooltip="Overview of the MATLAB capabilities for application deployment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19" tooltip="Overview of the MATLAB capabilities for application deployment."/>
              </a:rPr>
            </a:br>
            <a:r>
              <a:rPr lang="sk-SK" sz="1400" b="1" smtClean="0">
                <a:solidFill>
                  <a:srgbClr val="FFFFFF"/>
                </a:solidFill>
                <a:hlinkClick r:id="rId19" tooltip="Overview of the MATLAB capabilities for application deployment."/>
              </a:rPr>
              <a:t> Tvorba samostatných aplikací, internetových aplikací a doplňků pro Microsoft Excel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75:40</a:t>
            </a:r>
            <a:r>
              <a:rPr lang="sk-SK" sz="1400" b="1" smtClean="0">
                <a:solidFill>
                  <a:srgbClr val="FFFFFF"/>
                </a:solidFill>
                <a:hlinkClick r:id="rId20" tooltip="Seminář si klade za cíl seznámit posluchače s využitím výpočetního prostředí MATLAB a Simulink při návrhu řídicích systémů. Jsou zde představeny různé metody návrhu a naladění regulačních algoritmů včetně několika názorných příkladů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0" tooltip="Seminář si klade za cíl seznámit posluchače s využitím výpočetního prostředí MATLAB a Simulink při návrhu řídicích systémů. Jsou zde představeny různé metody návrhu a naladění regulačních algoritmů včetně několika názorných příkladů."/>
              </a:rPr>
            </a:br>
            <a:r>
              <a:rPr lang="sk-SK" sz="1400" b="1" smtClean="0">
                <a:solidFill>
                  <a:srgbClr val="FFFFFF"/>
                </a:solidFill>
                <a:hlinkClick r:id="rId20" tooltip="Seminář si klade za cíl seznámit posluchače s využitím výpočetního prostředí MATLAB a Simulink při návrhu řídicích systémů. Jsou zde představeny různé metody návrhu a naladění regulačních algoritmů včetně několika názorných příkladů."/>
              </a:rPr>
              <a:t> Úvod do návrhu řídicích systémů v Simulinku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41:00</a:t>
            </a:r>
            <a:r>
              <a:rPr lang="sk-SK" sz="1400" b="1" smtClean="0">
                <a:solidFill>
                  <a:srgbClr val="FFFFFF"/>
                </a:solidFill>
                <a:hlinkClick r:id="rId21" tooltip="Úvod do objektově orientovaného programovaní v MATLABu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1" tooltip="Úvod do objektově orientovaného programovaní v MATLABu"/>
              </a:rPr>
            </a:br>
            <a:r>
              <a:rPr lang="sk-SK" sz="1400" b="1" smtClean="0">
                <a:solidFill>
                  <a:srgbClr val="FFFFFF"/>
                </a:solidFill>
                <a:hlinkClick r:id="rId21" tooltip="Úvod do objektově orientovaného programovaní v MATLABu"/>
              </a:rPr>
              <a:t> Úvod do objektově orientovaného programovaní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44:10</a:t>
            </a:r>
            <a:r>
              <a:rPr lang="sk-SK" sz="1400" b="1" smtClean="0">
                <a:solidFill>
                  <a:srgbClr val="FFFFFF"/>
                </a:solidFill>
                <a:hlinkClick r:id="rId22" tooltip="Overview of the statistical analysis and visualization capabilities in the MATLAB product family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2" tooltip="Overview of the statistical analysis and visualization capabilities in the MATLAB product family."/>
              </a:rPr>
            </a:br>
            <a:r>
              <a:rPr lang="sk-SK" sz="1400" b="1" smtClean="0">
                <a:solidFill>
                  <a:srgbClr val="FFFFFF"/>
                </a:solidFill>
                <a:hlinkClick r:id="rId22" tooltip="Overview of the statistical analysis and visualization capabilities in the MATLAB product family."/>
              </a:rPr>
              <a:t> Úvod do statistické analýzy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58:09</a:t>
            </a:r>
            <a:r>
              <a:rPr lang="sk-SK" sz="1400" b="1" smtClean="0">
                <a:solidFill>
                  <a:srgbClr val="FFFFFF"/>
                </a:solidFill>
                <a:hlinkClick r:id="rId23" tooltip="Verifikace, Validace a Testování jako součást metody Model-Based Design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3" tooltip="Verifikace, Validace a Testování jako součást metody Model-Based Design"/>
              </a:rPr>
            </a:br>
            <a:r>
              <a:rPr lang="sk-SK" sz="1400" b="1" smtClean="0">
                <a:solidFill>
                  <a:srgbClr val="FFFFFF"/>
                </a:solidFill>
                <a:hlinkClick r:id="rId23" tooltip="Verifikace, Validace a Testování jako součást metody Model-Based Design"/>
              </a:rPr>
              <a:t> Verifikace, Validace a Testování jako součást metody Model-Based Design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21:00</a:t>
            </a:r>
            <a:r>
              <a:rPr lang="sk-SK" sz="1400" b="1" smtClean="0">
                <a:solidFill>
                  <a:srgbClr val="FFFFFF"/>
                </a:solidFill>
                <a:hlinkClick r:id="rId24" tooltip="Overview of the MATLAB and Simulink capabilities for teaching system dynamics.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4" tooltip="Overview of the MATLAB and Simulink capabilities for teaching system dynamics."/>
              </a:rPr>
            </a:br>
            <a:r>
              <a:rPr lang="sk-SK" sz="1400" b="1" smtClean="0">
                <a:solidFill>
                  <a:srgbClr val="FFFFFF"/>
                </a:solidFill>
                <a:hlinkClick r:id="rId24" tooltip="Overview of the MATLAB and Simulink capabilities for teaching system dynamics."/>
              </a:rPr>
              <a:t> Využití nástrojů MATLAB a Simulink ve výuce (dynamika soustav)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40:38</a:t>
            </a:r>
            <a:r>
              <a:rPr lang="sk-SK" sz="1400" b="1" smtClean="0">
                <a:solidFill>
                  <a:srgbClr val="FFFFFF"/>
                </a:solidFill>
                <a:hlinkClick r:id="rId25" tooltip="Zpracování obrazu a videa v MATLABu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5" tooltip="Zpracování obrazu a videa v MATLABu"/>
              </a:rPr>
            </a:br>
            <a:r>
              <a:rPr lang="sk-SK" sz="1400" b="1" smtClean="0">
                <a:solidFill>
                  <a:srgbClr val="FFFFFF"/>
                </a:solidFill>
                <a:hlinkClick r:id="rId25" tooltip="Zpracování obrazu a videa v MATLABu"/>
              </a:rPr>
              <a:t> Zpracování obrazu a videa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76:00</a:t>
            </a:r>
            <a:r>
              <a:rPr lang="sk-SK" sz="1400" b="1" smtClean="0">
                <a:solidFill>
                  <a:srgbClr val="FFFFFF"/>
                </a:solidFill>
                <a:hlinkClick r:id="rId26" tooltip="Webový seminář si klade za cíl seznámit posluchače s možnostmi využití výpočetního prostředí MATLAB v oblasti analýzy signálu a návrhu digitálních filtrů. Je zde předvedeno několik názorných příkladů, které představují jak funkce příkazové řádky, tak přip"/>
              </a:rPr>
              <a:t/>
            </a:r>
            <a:br>
              <a:rPr lang="sk-SK" sz="1400" b="1" smtClean="0">
                <a:solidFill>
                  <a:srgbClr val="FFFFFF"/>
                </a:solidFill>
                <a:hlinkClick r:id="rId26" tooltip="Webový seminář si klade za cíl seznámit posluchače s možnostmi využití výpočetního prostředí MATLAB v oblasti analýzy signálu a návrhu digitálních filtrů. Je zde předvedeno několik názorných příkladů, které představují jak funkce příkazové řádky, tak přip"/>
              </a:rPr>
            </a:br>
            <a:r>
              <a:rPr lang="sk-SK" sz="1400" b="1" smtClean="0">
                <a:solidFill>
                  <a:srgbClr val="FFFFFF"/>
                </a:solidFill>
                <a:hlinkClick r:id="rId26" tooltip="Webový seminář si klade za cíl seznámit posluchače s možnostmi využití výpočetního prostředí MATLAB v oblasti analýzy signálu a návrhu digitálních filtrů. Je zde předvedeno několik názorných příkladů, které představují jak funkce příkazové řádky, tak přip"/>
              </a:rPr>
              <a:t> Zpracování signálu v MATLABu</a:t>
            </a:r>
            <a:r>
              <a:rPr lang="sk-SK" sz="1400" b="1" smtClean="0">
                <a:solidFill>
                  <a:srgbClr val="FFFFFF"/>
                </a:solidFill>
              </a:rPr>
              <a:t> </a:t>
            </a:r>
            <a:r>
              <a:rPr lang="sk-SK" sz="1400" b="1" smtClean="0">
                <a:solidFill>
                  <a:srgbClr val="0000FF"/>
                </a:solidFill>
              </a:rPr>
              <a:t>54:00</a:t>
            </a:r>
            <a:r>
              <a:rPr lang="sk-SK" sz="1400" smtClean="0">
                <a:solidFill>
                  <a:schemeClr val="bg1"/>
                </a:solidFill>
              </a:rPr>
              <a:t/>
            </a:r>
            <a:br>
              <a:rPr lang="sk-SK" sz="1400" smtClean="0">
                <a:solidFill>
                  <a:schemeClr val="bg1"/>
                </a:solidFill>
              </a:rPr>
            </a:br>
            <a:endParaRPr lang="sk-SK" sz="1400" b="1" smtClean="0">
              <a:solidFill>
                <a:schemeClr val="bg1"/>
              </a:solidFill>
              <a:hlinkClick r:id="rId27"/>
            </a:endParaRPr>
          </a:p>
          <a:p>
            <a:pPr marL="712788">
              <a:tabLst>
                <a:tab pos="4848225" algn="l"/>
              </a:tabLst>
            </a:pPr>
            <a:r>
              <a:rPr lang="sk-SK" sz="1400" b="1" smtClean="0">
                <a:solidFill>
                  <a:schemeClr val="bg1"/>
                </a:solidFill>
                <a:hlinkClick r:id="rId27"/>
              </a:rPr>
              <a:t> Infonews firmy Humusoft</a:t>
            </a:r>
            <a:r>
              <a:rPr lang="sk-SK" sz="1400" smtClean="0">
                <a:solidFill>
                  <a:schemeClr val="bg1"/>
                </a:solidFill>
              </a:rPr>
              <a:t> </a:t>
            </a:r>
            <a:r>
              <a:rPr lang="sk-SK" sz="1400" smtClean="0">
                <a:solidFill>
                  <a:srgbClr val="0000FF"/>
                </a:solidFill>
              </a:rPr>
              <a:t>na Facebooku</a:t>
            </a:r>
          </a:p>
          <a:p>
            <a:pPr>
              <a:tabLst>
                <a:tab pos="4848225" algn="l"/>
              </a:tabLst>
            </a:pPr>
            <a:endParaRPr lang="sk-SK" sz="1400" smtClean="0">
              <a:solidFill>
                <a:srgbClr val="0000FF"/>
              </a:solidFill>
            </a:endParaRPr>
          </a:p>
          <a:p>
            <a:pPr>
              <a:tabLst>
                <a:tab pos="4848225" algn="l"/>
              </a:tabLst>
            </a:pPr>
            <a:endParaRPr lang="sk-SK" sz="1400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66CCFF"/>
      </a:dk1>
      <a:lt1>
        <a:srgbClr val="FFFFFF"/>
      </a:lt1>
      <a:dk2>
        <a:srgbClr val="FFFFFF"/>
      </a:dk2>
      <a:lt2>
        <a:srgbClr val="004080"/>
      </a:lt2>
      <a:accent1>
        <a:srgbClr val="FFFFFF"/>
      </a:accent1>
      <a:accent2>
        <a:srgbClr val="66CCFF"/>
      </a:accent2>
      <a:accent3>
        <a:srgbClr val="FFFFFF"/>
      </a:accent3>
      <a:accent4>
        <a:srgbClr val="56AEDA"/>
      </a:accent4>
      <a:accent5>
        <a:srgbClr val="FFFFFF"/>
      </a:accent5>
      <a:accent6>
        <a:srgbClr val="5CB9E7"/>
      </a:accent6>
      <a:hlink>
        <a:srgbClr val="CC66FF"/>
      </a:hlink>
      <a:folHlink>
        <a:srgbClr val="6666FF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3366FF"/>
        </a:hlink>
        <a:folHlink>
          <a:srgbClr val="66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5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AEDE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6">
        <a:dk1>
          <a:srgbClr val="000066"/>
        </a:dk1>
        <a:lt1>
          <a:srgbClr val="FFFFFF"/>
        </a:lt1>
        <a:dk2>
          <a:srgbClr val="000066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E2F4FF"/>
        </a:accent5>
        <a:accent6>
          <a:srgbClr val="2D2D8A"/>
        </a:accent6>
        <a:hlink>
          <a:srgbClr val="000066"/>
        </a:hlink>
        <a:folHlink>
          <a:srgbClr val="3333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2404</TotalTime>
  <Words>245</Words>
  <Application>Microsoft Office PowerPoint</Application>
  <PresentationFormat>Prezentácia na obrazovke (4:3)</PresentationFormat>
  <Paragraphs>88</Paragraphs>
  <Slides>9</Slides>
  <Notes>9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9</vt:i4>
      </vt:variant>
    </vt:vector>
  </HeadingPairs>
  <TitlesOfParts>
    <vt:vector size="10" baseType="lpstr">
      <vt:lpstr>Default Design</vt:lpstr>
      <vt:lpstr>Snímka 1</vt:lpstr>
      <vt:lpstr>Snímka 2</vt:lpstr>
      <vt:lpstr>Snímka 3</vt:lpstr>
      <vt:lpstr>Snímka 4</vt:lpstr>
      <vt:lpstr>Snímka 5</vt:lpstr>
      <vt:lpstr>Snímka 6</vt:lpstr>
      <vt:lpstr>Snímka 7</vt:lpstr>
      <vt:lpstr>Snímka 8</vt:lpstr>
      <vt:lpstr>Snímka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Subtle Waves Template</dc:title>
  <dc:creator>Presentation Magazine</dc:creator>
  <cp:lastModifiedBy>Bosnak</cp:lastModifiedBy>
  <cp:revision>160</cp:revision>
  <dcterms:modified xsi:type="dcterms:W3CDTF">2015-05-29T07:12:03Z</dcterms:modified>
</cp:coreProperties>
</file>